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2" r:id="rId7"/>
    <p:sldId id="119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1190" r:id="rId34"/>
    <p:sldId id="1189" r:id="rId35"/>
    <p:sldId id="290" r:id="rId36"/>
    <p:sldId id="1191" r:id="rId37"/>
    <p:sldId id="1187" r:id="rId38"/>
    <p:sldId id="291" r:id="rId39"/>
    <p:sldId id="292" r:id="rId4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 autoAdjust="0"/>
    <p:restoredTop sz="94702" autoAdjust="0"/>
  </p:normalViewPr>
  <p:slideViewPr>
    <p:cSldViewPr snapToGrid="0" snapToObjects="1">
      <p:cViewPr varScale="1">
        <p:scale>
          <a:sx n="127" d="100"/>
          <a:sy n="127" d="100"/>
        </p:scale>
        <p:origin x="184" y="5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60.png>
</file>

<file path=ppt/media/image17.png>
</file>

<file path=ppt/media/image18.png>
</file>

<file path=ppt/media/image19.gif>
</file>

<file path=ppt/media/image2.svg>
</file>

<file path=ppt/media/image20.gif>
</file>

<file path=ppt/media/image21.png>
</file>

<file path=ppt/media/image23.gif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90D8A-E628-F548-97BD-CF7C75518CE1}" type="datetimeFigureOut">
              <a:rPr lang="fr-FR" smtClean="0"/>
              <a:t>02/06/2024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4ADBAA-E117-1945-BFEC-878533AF63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4502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Generalized the L1 constraint by including the L2 norms of the variables and imposing constraints on the L12 norm. </a:t>
            </a:r>
          </a:p>
          <a:p>
            <a:r>
              <a:rPr lang="en-US" dirty="0"/>
              <a:t>Set a limit for the norm which becomes the L1 norm of these L2 norms.</a:t>
            </a:r>
          </a:p>
          <a:p>
            <a:r>
              <a:rPr lang="en-US" dirty="0"/>
              <a:t>The L2 norms here are the sq of SS of all loadings that belong to the same variable.</a:t>
            </a:r>
          </a:p>
          <a:p>
            <a:r>
              <a:rPr lang="en-US" dirty="0"/>
              <a:t>With this new constraints, we sparsify a group of loadings at the same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C3EACD-AB75-4F01-84E2-94209E5E1D6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06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ersonal.utdallas.edu/~herve/abdi-awPCA2010.pdf" TargetMode="External"/><Relationship Id="rId2" Type="http://schemas.openxmlformats.org/officeDocument/2006/relationships/hyperlink" Target="https://husson.github.io/MOOC_AnaDo/index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Zbj-nyJyP-Q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371/journal.pone.0211463" TargetMode="External"/><Relationship Id="rId2" Type="http://schemas.openxmlformats.org/officeDocument/2006/relationships/hyperlink" Target="https://doi.org/10.26398/IJAS.0035-01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steur.hal.science/pasteur-0303734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3309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413971"/>
            <a:ext cx="8249304" cy="34639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70003"/>
            <a:ext cx="6858000" cy="2455944"/>
          </a:xfrm>
        </p:spPr>
        <p:txBody>
          <a:bodyPr anchor="ctr"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fr-FR" sz="5400" b="1" dirty="0" err="1"/>
              <a:t>Sparse</a:t>
            </a:r>
            <a:r>
              <a:rPr lang="fr-FR" sz="5400" b="1" dirty="0"/>
              <a:t> </a:t>
            </a:r>
            <a:r>
              <a:rPr lang="fr-FR" sz="5400" b="1" dirty="0" err="1"/>
              <a:t>Generalized</a:t>
            </a:r>
            <a:r>
              <a:rPr lang="fr-FR" sz="5400" b="1" dirty="0"/>
              <a:t> </a:t>
            </a:r>
            <a:r>
              <a:rPr lang="fr-FR" sz="5400" b="1" dirty="0" err="1"/>
              <a:t>Singular</a:t>
            </a:r>
            <a:r>
              <a:rPr lang="fr-FR" sz="5400" b="1" dirty="0"/>
              <a:t> Value </a:t>
            </a:r>
            <a:r>
              <a:rPr lang="fr-FR" sz="5400" b="1" dirty="0" err="1"/>
              <a:t>Decomposition</a:t>
            </a:r>
            <a:endParaRPr lang="fr-FR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35539"/>
            <a:ext cx="6858000" cy="488932"/>
          </a:xfrm>
        </p:spPr>
        <p:txBody>
          <a:bodyPr anchor="ctr">
            <a:noAutofit/>
          </a:bodyPr>
          <a:lstStyle/>
          <a:p>
            <a:pPr marL="0" lvl="0" indent="0">
              <a:lnSpc>
                <a:spcPct val="90000"/>
              </a:lnSpc>
              <a:buNone/>
            </a:pPr>
            <a:br>
              <a:rPr lang="fr-FR" sz="2000" b="1" dirty="0"/>
            </a:br>
            <a:r>
              <a:rPr lang="fr-FR" sz="2000" b="1" dirty="0"/>
              <a:t>Vincent Guillemot, Vincent Le Goff, Ju-Chi Yu, &amp; Hervé Abdi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47348" y="4766031"/>
            <a:ext cx="8250174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individual map</a:t>
            </a:r>
          </a:p>
        </p:txBody>
      </p:sp>
      <p:pic>
        <p:nvPicPr>
          <p:cNvPr id="3" name="Picture 1" descr="SparseGSVD_equations_andCo_files/figure-pptx/individuals-ex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circle of correlation</a:t>
            </a:r>
          </a:p>
        </p:txBody>
      </p:sp>
      <p:pic>
        <p:nvPicPr>
          <p:cNvPr id="3" name="Picture 1" descr="SparseGSVD_equations_andCo_files/figure-pptx/variables-ex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3309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413971"/>
            <a:ext cx="8249304" cy="34639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70003"/>
            <a:ext cx="6858000" cy="24559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ctr" defTabSz="914400">
              <a:lnSpc>
                <a:spcPct val="90000"/>
              </a:lnSpc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Vocabulary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47348" y="4766031"/>
            <a:ext cx="8250174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798" y="394486"/>
            <a:ext cx="3212237" cy="90027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2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French versus English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399" y="1458684"/>
            <a:ext cx="3017520" cy="205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3799" y="1523325"/>
            <a:ext cx="3212238" cy="26339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041400" lvl="0" defTabSz="914400">
              <a:lnSpc>
                <a:spcPct val="90000"/>
              </a:lnSpc>
            </a:pPr>
            <a:r>
              <a:rPr lang="en-US" sz="2000" dirty="0"/>
              <a:t>“</a:t>
            </a:r>
            <a:r>
              <a:rPr lang="en-US" sz="2000" dirty="0" err="1"/>
              <a:t>Aaaaah</a:t>
            </a:r>
            <a:r>
              <a:rPr lang="en-US" sz="2000" dirty="0"/>
              <a:t>, </a:t>
            </a:r>
            <a:r>
              <a:rPr lang="en-US" sz="2000" dirty="0" err="1"/>
              <a:t>mais</a:t>
            </a:r>
            <a:r>
              <a:rPr lang="en-US" sz="2000" dirty="0"/>
              <a:t> </a:t>
            </a:r>
            <a:r>
              <a:rPr lang="en-US" sz="2000" dirty="0" err="1"/>
              <a:t>acépé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fait </a:t>
            </a:r>
            <a:r>
              <a:rPr lang="en-US" sz="2000" dirty="0" err="1"/>
              <a:t>c’est</a:t>
            </a:r>
            <a:r>
              <a:rPr lang="en-US" sz="2000" dirty="0"/>
              <a:t> la </a:t>
            </a:r>
            <a:r>
              <a:rPr lang="en-US" sz="2000" dirty="0" err="1"/>
              <a:t>pisci-aïe</a:t>
            </a:r>
            <a:r>
              <a:rPr lang="en-US" sz="2000" dirty="0"/>
              <a:t> !”</a:t>
            </a:r>
          </a:p>
          <a:p>
            <a:pPr lvl="0" defTabSz="914400">
              <a:lnSpc>
                <a:spcPct val="90000"/>
              </a:lnSpc>
            </a:pPr>
            <a:endParaRPr lang="en-US" sz="1400" i="1" dirty="0"/>
          </a:p>
          <a:p>
            <a:pPr lvl="0" defTabSz="914400">
              <a:lnSpc>
                <a:spcPct val="90000"/>
              </a:lnSpc>
            </a:pPr>
            <a:r>
              <a:rPr lang="en-US" sz="1400" i="1" dirty="0"/>
              <a:t>(Anonymous student, after 6 hours of teaching PCA in French)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69382" y="4540020"/>
            <a:ext cx="555498" cy="1155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28692" y="161401"/>
            <a:ext cx="555498" cy="88751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2594" y="266219"/>
            <a:ext cx="4638730" cy="44364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0897131"/>
              </p:ext>
            </p:extLst>
          </p:nvPr>
        </p:nvGraphicFramePr>
        <p:xfrm>
          <a:off x="4490803" y="615194"/>
          <a:ext cx="4221014" cy="3738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87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23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374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English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French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1428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PCA = principal component analysis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ACP = analyse en composantes principales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901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SVD = singular value decomposition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SVD = décomposition en valeurs singulières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901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EVD = eigenvalue decomposition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décomposition en éléments propres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1428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ICA = independent component analysis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ICA = analyse en composantes indépendantes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1428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 dirty="0"/>
                        <a:t>MDS = </a:t>
                      </a:r>
                      <a:r>
                        <a:rPr lang="fr-FR" sz="1100" dirty="0" err="1"/>
                        <a:t>multidimensional</a:t>
                      </a:r>
                      <a:r>
                        <a:rPr lang="fr-FR" sz="1100" dirty="0"/>
                        <a:t> </a:t>
                      </a:r>
                      <a:r>
                        <a:rPr lang="fr-FR" sz="1100" dirty="0" err="1"/>
                        <a:t>scaling</a:t>
                      </a:r>
                      <a:endParaRPr lang="fr-FR" sz="1100" dirty="0"/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 dirty="0"/>
                        <a:t>MDS = </a:t>
                      </a:r>
                      <a:r>
                        <a:rPr lang="fr-FR" sz="1100" dirty="0" err="1"/>
                        <a:t>multidimensional</a:t>
                      </a:r>
                      <a:r>
                        <a:rPr lang="fr-FR" sz="1100" dirty="0"/>
                        <a:t> </a:t>
                      </a:r>
                      <a:r>
                        <a:rPr lang="fr-FR" sz="1100" dirty="0" err="1"/>
                        <a:t>scaling</a:t>
                      </a:r>
                      <a:r>
                        <a:rPr lang="fr-FR" sz="1100" dirty="0"/>
                        <a:t> or analyse du triple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 vocabulary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lvl="0" indent="0">
                  <a:buNone/>
                </a:pPr>
                <a:r>
                  <a:rPr dirty="0"/>
                  <a:t>Base methods:</a:t>
                </a:r>
              </a:p>
              <a:p>
                <a:pPr lvl="0"/>
                <a:r>
                  <a:rPr dirty="0">
                    <a:latin typeface="Courier"/>
                  </a:rPr>
                  <a:t>eigen</a:t>
                </a:r>
                <a:r>
                  <a:rPr dirty="0"/>
                  <a:t> for eigenvalue decomposition, </a:t>
                </a:r>
                <a:r>
                  <a:rPr dirty="0" err="1">
                    <a:latin typeface="Courier"/>
                  </a:rPr>
                  <a:t>svd</a:t>
                </a:r>
                <a:r>
                  <a:rPr dirty="0"/>
                  <a:t> for singular value decomposition,</a:t>
                </a:r>
              </a:p>
              <a:p>
                <a:pPr lvl="0"/>
                <a:r>
                  <a:rPr dirty="0" err="1">
                    <a:latin typeface="Courier"/>
                  </a:rPr>
                  <a:t>prcomp</a:t>
                </a:r>
                <a:r>
                  <a:rPr dirty="0"/>
                  <a:t> and </a:t>
                </a:r>
                <a:r>
                  <a:rPr dirty="0" err="1">
                    <a:latin typeface="Courier"/>
                  </a:rPr>
                  <a:t>princomp</a:t>
                </a:r>
                <a:r>
                  <a:rPr dirty="0"/>
                  <a:t> for PCA,</a:t>
                </a:r>
              </a:p>
              <a:p>
                <a:pPr lvl="0"/>
                <a:r>
                  <a:rPr dirty="0">
                    <a:latin typeface="Courier"/>
                  </a:rPr>
                  <a:t>biplot</a:t>
                </a:r>
              </a:p>
              <a:p>
                <a:pPr marL="0" lvl="0" indent="0">
                  <a:buNone/>
                </a:pPr>
                <a:r>
                  <a:rPr dirty="0"/>
                  <a:t>Nice packages:</a:t>
                </a:r>
              </a:p>
              <a:p>
                <a:pPr lvl="0"/>
                <a:r>
                  <a:rPr dirty="0" err="1">
                    <a:latin typeface="Courier"/>
                  </a:rPr>
                  <a:t>FactoMineR</a:t>
                </a:r>
                <a:r>
                  <a:rPr dirty="0"/>
                  <a:t>: </a:t>
                </a:r>
                <a:r>
                  <a:rPr dirty="0">
                    <a:latin typeface="Courier"/>
                  </a:rPr>
                  <a:t>PCA</a:t>
                </a:r>
                <a:r>
                  <a:rPr dirty="0"/>
                  <a:t>, </a:t>
                </a:r>
                <a:r>
                  <a:rPr dirty="0">
                    <a:latin typeface="Courier"/>
                  </a:rPr>
                  <a:t>MFA</a:t>
                </a:r>
                <a:r>
                  <a:rPr dirty="0"/>
                  <a:t>, </a:t>
                </a:r>
                <a:r>
                  <a:rPr dirty="0">
                    <a:latin typeface="Courier"/>
                  </a:rPr>
                  <a:t>CA</a:t>
                </a:r>
                <a:r>
                  <a:rPr dirty="0"/>
                  <a:t>, </a:t>
                </a:r>
                <a:r>
                  <a:rPr dirty="0">
                    <a:latin typeface="Courier"/>
                  </a:rPr>
                  <a:t>MCA</a:t>
                </a:r>
                <a:r>
                  <a:rPr dirty="0"/>
                  <a:t> and associates. In earlier versions, the graphs were “crude”…</a:t>
                </a:r>
              </a:p>
              <a:p>
                <a:pPr lvl="0"/>
                <a:r>
                  <a:rPr dirty="0" err="1">
                    <a:latin typeface="Courier"/>
                  </a:rPr>
                  <a:t>factoextra</a:t>
                </a:r>
                <a:r>
                  <a:rPr dirty="0"/>
                  <a:t>: “helper” package to make beautiful plots, and much more!</a:t>
                </a:r>
              </a:p>
              <a:p>
                <a:pPr lvl="0"/>
                <a:r>
                  <a:rPr dirty="0">
                    <a:latin typeface="Courier"/>
                  </a:rPr>
                  <a:t>ade4</a:t>
                </a:r>
                <a:r>
                  <a:rPr dirty="0"/>
                  <a:t>: more than “one block” type of analyses. Made by ecologists so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dirty="0"/>
                  <a:t> PCOA, </a:t>
                </a:r>
                <a:r>
                  <a:rPr dirty="0" err="1"/>
                  <a:t>coinertia</a:t>
                </a:r>
                <a:r>
                  <a:rPr dirty="0"/>
                  <a:t> analysis, STATIS, etc.</a:t>
                </a:r>
              </a:p>
              <a:p>
                <a:pPr lvl="0"/>
                <a:r>
                  <a:rPr dirty="0" err="1">
                    <a:latin typeface="Courier"/>
                  </a:rPr>
                  <a:t>ExPosition</a:t>
                </a:r>
                <a:r>
                  <a:rPr lang="fr-FR" dirty="0"/>
                  <a:t> or </a:t>
                </a:r>
                <a:r>
                  <a:rPr lang="en-US" dirty="0" err="1">
                    <a:latin typeface="Courier"/>
                  </a:rPr>
                  <a:t>TExPosition</a:t>
                </a:r>
                <a:r>
                  <a:rPr lang="en-US" dirty="0">
                    <a:latin typeface="Courier"/>
                  </a:rPr>
                  <a:t>:</a:t>
                </a:r>
                <a:r>
                  <a:rPr dirty="0"/>
                  <a:t> made for psychometricians (they like PLS)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72" t="-22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And a few nice books and papers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MOOC multivariate data analysis by François Husson: </a:t>
            </a:r>
            <a:r>
              <a:rPr>
                <a:hlinkClick r:id="rId2"/>
              </a:rPr>
              <a:t>https://husson.github.io/MOOC_AnaDo/index.html</a:t>
            </a:r>
            <a:r>
              <a:t> (FR/EN)</a:t>
            </a:r>
          </a:p>
          <a:p>
            <a:pPr lvl="0"/>
            <a:r>
              <a:t>PCA paper(s) by Hervé Abdi: </a:t>
            </a:r>
            <a:r>
              <a:rPr>
                <a:hlinkClick r:id="rId3"/>
              </a:rPr>
              <a:t>https://personal.utdallas.edu/~herve/abdi-awPCA2010.pdf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lculus formula">
            <a:extLst>
              <a:ext uri="{FF2B5EF4-FFF2-40B4-BE49-F238E27FC236}">
                <a16:creationId xmlns:a16="http://schemas.microsoft.com/office/drawing/2014/main" id="{AA20DC05-47DE-FE11-C588-61CF72859F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084" b="13647"/>
          <a:stretch/>
        </p:blipFill>
        <p:spPr>
          <a:xfrm>
            <a:off x="20" y="10"/>
            <a:ext cx="9143979" cy="51434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853075"/>
            <a:ext cx="5886450" cy="2403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A little bit of Math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8855" y="653359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Notations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lvl="0" indent="0">
                  <a:buNone/>
                </a:pPr>
                <a:r>
                  <a:rPr lang="fr-FR" dirty="0"/>
                  <a:t>(non-universal) Conventions: matrices and vectors are </a:t>
                </a:r>
                <a:r>
                  <a:rPr lang="fr-FR" b="1" dirty="0"/>
                  <a:t>bold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fr-FR" dirty="0"/>
                  <a:t> = number of observations,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fr-FR" dirty="0"/>
                  <a:t> = number of variables (only quantitative)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fr-FR" dirty="0"/>
                  <a:t> for an individual observation,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fr-FR" dirty="0"/>
                  <a:t> for a single variable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fr-FR" dirty="0"/>
                  <a:t> = data matrix, with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fr-FR" dirty="0"/>
                  <a:t> rows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fr-FR" dirty="0"/>
                  <a:t> columns, sometimes already centered, and scaled, to make our life easy</a:t>
                </a:r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1" i="0" smtClean="0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ar-AE" dirty="0"/>
                  <a:t> = </a:t>
                </a:r>
                <a:r>
                  <a:rPr lang="fr-FR" dirty="0"/>
                  <a:t>variable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fr-FR" dirty="0"/>
                  <a:t>,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fr-FR" dirty="0" err="1"/>
                  <a:t>th</a:t>
                </a:r>
                <a:r>
                  <a:rPr lang="fr-FR" dirty="0"/>
                  <a:t> column of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fr-FR" dirty="0"/>
              </a:p>
              <a:p>
                <a:pPr lvl="0"/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𝐰</m:t>
                    </m:r>
                  </m:oMath>
                </a14:m>
                <a:r>
                  <a:rPr lang="fr-FR" dirty="0"/>
                  <a:t> a set of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𝐽</m:t>
                    </m:r>
                    <m:r>
                      <a:rPr lang="fr-F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dirty="0"/>
                  <a:t>coefficients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 smtClean="0">
                        <a:latin typeface="Cambria Math" panose="02040503050406030204" pitchFamily="18" charset="0"/>
                      </a:rPr>
                      <m:t>𝐌</m:t>
                    </m:r>
                  </m:oMath>
                </a14:m>
                <a:r>
                  <a:rPr lang="fr-FR" dirty="0"/>
                  <a:t>, masses for the </a:t>
                </a:r>
                <a:r>
                  <a:rPr lang="fr-FR" dirty="0" err="1"/>
                  <a:t>individuals</a:t>
                </a:r>
                <a:r>
                  <a:rPr lang="fr-FR" dirty="0"/>
                  <a:t>,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lang="fr-FR" dirty="0"/>
                  <a:t>, </a:t>
                </a:r>
                <a:r>
                  <a:rPr lang="fr-FR" dirty="0" err="1"/>
                  <a:t>weights</a:t>
                </a:r>
                <a:r>
                  <a:rPr lang="fr-FR" dirty="0"/>
                  <a:t> for the variables</a:t>
                </a: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22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little detour: matrix multiplication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lvl="0" indent="0">
                  <a:buNone/>
                </a:pPr>
                <a:r>
                  <a:rPr dirty="0"/>
                  <a:t>Take a pen and paper (or R), and do this multiplication:</a:t>
                </a:r>
                <a:endParaRPr lang="fr-FR" dirty="0"/>
              </a:p>
              <a:p>
                <a:pPr marL="0" lvl="0" indent="0">
                  <a:buNone/>
                </a:pPr>
                <a:endParaRPr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</m:mr>
                            <m:m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>
                          <a:latin typeface="Cambria Math" panose="02040503050406030204" pitchFamily="18" charset="0"/>
                        </a:rPr>
                        <m:t>×</m:t>
                      </m:r>
                      <m:d>
                        <m:dPr>
                          <m:begChr m:val="["/>
                          <m:endChr m:val="]"/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</m:mr>
                            <m:m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fr-FR" dirty="0"/>
              </a:p>
              <a:p>
                <a:pPr marL="0" lvl="0" indent="0">
                  <a:buNone/>
                </a:pPr>
                <a:endParaRPr lang="fr-FR" dirty="0"/>
              </a:p>
              <a:p>
                <a:pPr marL="0" lvl="0" indent="0">
                  <a:buNone/>
                </a:pPr>
                <a:endParaRPr dirty="0"/>
              </a:p>
              <a:p>
                <a:pPr marL="0" lvl="0" indent="0">
                  <a:buNone/>
                </a:pPr>
                <a:r>
                  <a:rPr dirty="0">
                    <a:hlinkClick r:id="rId2"/>
                  </a:rPr>
                  <a:t>Cool video: 5 ways to see matrix multiplication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35" t="-149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PCA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818751"/>
                <a:ext cx="8229600" cy="2775871"/>
              </a:xfrm>
            </p:spPr>
            <p:txBody>
              <a:bodyPr>
                <a:normAutofit lnSpcReduction="10000"/>
              </a:bodyPr>
              <a:lstStyle/>
              <a:p>
                <a:pPr marL="1270000" lvl="0" indent="0">
                  <a:buNone/>
                </a:pPr>
                <a:endParaRPr lang="fr-FR" sz="2000" dirty="0"/>
              </a:p>
              <a:p>
                <a:pPr marL="0" lvl="0" indent="0">
                  <a:buNone/>
                </a:pPr>
                <a:r>
                  <a:rPr lang="fr-FR" dirty="0"/>
                  <a:t>In mathematical words, find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fr-FR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fr-FR" b="1" i="0" smtClean="0">
                          <a:latin typeface="Cambria Math" panose="02040503050406030204" pitchFamily="18" charset="0"/>
                        </a:rPr>
                        <m:t>𝐯</m:t>
                      </m:r>
                      <m:r>
                        <a:rPr lang="fr-FR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1" i="0" smtClean="0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+⋯+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sub>
                      </m:sSub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1" i="0" smtClean="0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sub>
                      </m:sSub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r>
                  <a:rPr lang="fr-FR" dirty="0"/>
                  <a:t>that maximizes… wait a minute! What are the dimensions?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fr-FR" dirty="0"/>
                  <a:t>: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fr-FR" dirty="0"/>
                  <a:t> rows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fr-FR" dirty="0"/>
                  <a:t> columns,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 b="1" i="0" smtClean="0">
                        <a:latin typeface="Cambria Math" panose="02040503050406030204" pitchFamily="18" charset="0"/>
                      </a:rPr>
                      <m:t>𝐯</m:t>
                    </m:r>
                  </m:oMath>
                </a14:m>
                <a:r>
                  <a:rPr lang="fr-FR" dirty="0"/>
                  <a:t>: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fr-FR" dirty="0"/>
                  <a:t> rows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fr-FR" dirty="0"/>
                  <a:t> column,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𝐗</m:t>
                    </m:r>
                    <m:r>
                      <a:rPr lang="fr-FR" b="1" i="0" smtClean="0">
                        <a:latin typeface="Cambria Math" panose="02040503050406030204" pitchFamily="18" charset="0"/>
                      </a:rPr>
                      <m:t>𝐯</m:t>
                    </m:r>
                  </m:oMath>
                </a14:m>
                <a:r>
                  <a:rPr lang="fr-FR" dirty="0"/>
                  <a:t>: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fr-FR" dirty="0"/>
                  <a:t> rows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fr-FR" dirty="0"/>
                  <a:t> column.</a:t>
                </a: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818751"/>
                <a:ext cx="8229600" cy="2775871"/>
              </a:xfrm>
              <a:blipFill>
                <a:blip r:embed="rId2"/>
                <a:stretch>
                  <a:fillRect l="-1235" b="-502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ZoneTexte 4">
            <a:extLst>
              <a:ext uri="{FF2B5EF4-FFF2-40B4-BE49-F238E27FC236}">
                <a16:creationId xmlns:a16="http://schemas.microsoft.com/office/drawing/2014/main" id="{617D663D-F560-36FD-09C7-DA1991631060}"/>
              </a:ext>
            </a:extLst>
          </p:cNvPr>
          <p:cNvSpPr txBox="1"/>
          <p:nvPr/>
        </p:nvSpPr>
        <p:spPr>
          <a:xfrm>
            <a:off x="-221062" y="1256603"/>
            <a:ext cx="86415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00" lvl="0" indent="0">
              <a:buNone/>
            </a:pPr>
            <a:r>
              <a:rPr lang="fr-FR" sz="1800" dirty="0"/>
              <a:t>“</a:t>
            </a:r>
            <a:r>
              <a:rPr lang="fr-FR" sz="1800" dirty="0" err="1"/>
              <a:t>Find</a:t>
            </a:r>
            <a:r>
              <a:rPr lang="fr-FR" sz="1800" dirty="0"/>
              <a:t> a </a:t>
            </a:r>
            <a:r>
              <a:rPr lang="fr-FR" sz="1800" dirty="0" err="1"/>
              <a:t>linear</a:t>
            </a:r>
            <a:r>
              <a:rPr lang="fr-FR" sz="1800" dirty="0"/>
              <a:t> combination of the </a:t>
            </a:r>
            <a:r>
              <a:rPr lang="fr-FR" sz="1800" dirty="0" err="1"/>
              <a:t>columns</a:t>
            </a:r>
            <a:r>
              <a:rPr lang="fr-FR" sz="1800" dirty="0"/>
              <a:t> of the data </a:t>
            </a:r>
            <a:r>
              <a:rPr lang="fr-FR" sz="1800" dirty="0" err="1"/>
              <a:t>that</a:t>
            </a:r>
            <a:r>
              <a:rPr lang="fr-FR" sz="1800" dirty="0"/>
              <a:t> </a:t>
            </a:r>
            <a:r>
              <a:rPr lang="fr-FR" sz="1800" dirty="0" err="1"/>
              <a:t>would</a:t>
            </a:r>
            <a:r>
              <a:rPr lang="fr-FR" sz="1800" dirty="0"/>
              <a:t> capture the </a:t>
            </a:r>
            <a:r>
              <a:rPr lang="fr-FR" sz="1800" dirty="0" err="1"/>
              <a:t>most</a:t>
            </a:r>
            <a:r>
              <a:rPr lang="fr-FR" sz="1800" dirty="0"/>
              <a:t> information.”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706" y="509798"/>
            <a:ext cx="3128996" cy="2802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Some mental images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62324" y="0"/>
            <a:ext cx="1834788" cy="5777808"/>
            <a:chOff x="329184" y="1"/>
            <a:chExt cx="524256" cy="5777808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9948" y="201993"/>
            <a:ext cx="4587584" cy="46565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Cerveau">
            <a:extLst>
              <a:ext uri="{FF2B5EF4-FFF2-40B4-BE49-F238E27FC236}">
                <a16:creationId xmlns:a16="http://schemas.microsoft.com/office/drawing/2014/main" id="{CD9A127F-45AA-1150-C596-86B5C7D80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30429" y="426973"/>
            <a:ext cx="4206622" cy="420662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mplex maths formulae on a blackboard">
            <a:extLst>
              <a:ext uri="{FF2B5EF4-FFF2-40B4-BE49-F238E27FC236}">
                <a16:creationId xmlns:a16="http://schemas.microsoft.com/office/drawing/2014/main" id="{A9B02769-F0F9-CE92-2B8E-CFD59AB3A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043" b="4572"/>
          <a:stretch/>
        </p:blipFill>
        <p:spPr>
          <a:xfrm>
            <a:off x="20" y="-5714"/>
            <a:ext cx="9143979" cy="516552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D60F200-5EB0-B223-2439-C96C67F0F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715"/>
            <a:ext cx="4174944" cy="5165523"/>
          </a:xfrm>
          <a:prstGeom prst="rect">
            <a:avLst/>
          </a:prstGeom>
          <a:gradFill flip="none" rotWithShape="1">
            <a:gsLst>
              <a:gs pos="21000">
                <a:srgbClr val="000000">
                  <a:alpha val="6200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67CD3-146F-6228-E362-39AA720C2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47582" y="641861"/>
            <a:ext cx="5165524" cy="3870356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alpha val="91000"/>
                </a:schemeClr>
              </a:gs>
              <a:gs pos="83000">
                <a:schemeClr val="accent5">
                  <a:alpha val="0"/>
                </a:schemeClr>
              </a:gs>
            </a:gsLst>
            <a:lin ang="51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1C7E5C-A0F8-E9FA-56DB-31A257FD4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5736"/>
            <a:ext cx="1559634" cy="5149235"/>
          </a:xfrm>
          <a:prstGeom prst="rect">
            <a:avLst/>
          </a:prstGeom>
          <a:gradFill flip="none" rotWithShape="1">
            <a:gsLst>
              <a:gs pos="5000">
                <a:schemeClr val="accent5"/>
              </a:gs>
              <a:gs pos="49000">
                <a:schemeClr val="accent5">
                  <a:alpha val="0"/>
                </a:schemeClr>
              </a:gs>
            </a:gsLst>
            <a:lin ang="21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F70A3C-4474-2A39-470C-FD55A8837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780082" y="2301570"/>
            <a:ext cx="3378495" cy="2841930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60000">
                <a:schemeClr val="accent5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C3F7D4-9613-0E1F-901C-98FE831DE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580917" y="-4863"/>
            <a:ext cx="2570370" cy="5159808"/>
          </a:xfrm>
          <a:prstGeom prst="rect">
            <a:avLst/>
          </a:prstGeom>
          <a:gradFill flip="none" rotWithShape="1">
            <a:gsLst>
              <a:gs pos="5000">
                <a:schemeClr val="accent2"/>
              </a:gs>
              <a:gs pos="49000">
                <a:schemeClr val="accent5">
                  <a:lumMod val="60000"/>
                  <a:lumOff val="40000"/>
                  <a:alpha val="0"/>
                </a:scheme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D5167C-AF48-26F0-7A9F-3F7643374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198529" y="-796392"/>
            <a:ext cx="2761518" cy="9158579"/>
          </a:xfrm>
          <a:prstGeom prst="rect">
            <a:avLst/>
          </a:prstGeom>
          <a:gradFill>
            <a:gsLst>
              <a:gs pos="0">
                <a:schemeClr val="accent5"/>
              </a:gs>
              <a:gs pos="65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B30A01-FCA8-86A5-A840-C32A3BE2E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5729"/>
            <a:ext cx="3659866" cy="5165529"/>
          </a:xfrm>
          <a:prstGeom prst="rect">
            <a:avLst/>
          </a:prstGeom>
          <a:gradFill>
            <a:gsLst>
              <a:gs pos="0">
                <a:schemeClr val="accent2">
                  <a:alpha val="70000"/>
                </a:schemeClr>
              </a:gs>
              <a:gs pos="44000">
                <a:schemeClr val="accent5">
                  <a:lumMod val="60000"/>
                  <a:lumOff val="40000"/>
                  <a:alpha val="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271" y="1616391"/>
            <a:ext cx="3120174" cy="2129454"/>
          </a:xfrm>
          <a:solidFill>
            <a:schemeClr val="accent4">
              <a:lumMod val="40000"/>
              <a:lumOff val="60000"/>
              <a:alpha val="43029"/>
            </a:schemeClr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2800" dirty="0">
                <a:solidFill>
                  <a:srgbClr val="FFFFFF"/>
                </a:solidFill>
              </a:rPr>
              <a:t>The mathematical translation of the intuitions behind PCA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Most popular intuition of PCA: how does it translate?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270000" lvl="0" indent="0">
                  <a:buNone/>
                </a:pPr>
                <a:r>
                  <a:rPr lang="fr-FR" sz="2000" dirty="0"/>
                  <a:t>“PCA creates a linear combination of variables that maximizes variance.”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ar-AE"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𝐰</m:t>
                          </m:r>
                          <m:sSubSup>
                            <m:sSubSup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∥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=1</m:t>
                          </m:r>
                        </m:lim>
                      </m:limLow>
                      <m:r>
                        <m:rPr>
                          <m:nor/>
                        </m:rPr>
                        <a:rPr lang="fr-FR"/>
                        <m:t>var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 lang="fr-FR" b="1" i="0" smtClean="0">
                              <a:latin typeface="Cambria Math" panose="02040503050406030204" pitchFamily="18" charset="0"/>
                            </a:rPr>
                            <m:t>𝐯</m:t>
                          </m:r>
                        </m:e>
                      </m:d>
                    </m:oMath>
                  </m:oMathPara>
                </a14:m>
                <a:endParaRPr lang="ar-AE" sz="2000" dirty="0"/>
              </a:p>
              <a:p>
                <a:pPr lvl="0"/>
                <a:r>
                  <a:rPr lang="fr-FR" dirty="0"/>
                  <a:t>Why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fr-FR" b="1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fr-FR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b="1">
                                <a:latin typeface="Cambria Math" panose="02040503050406030204" pitchFamily="18" charset="0"/>
                              </a:rPr>
                              <m:t>𝐯</m:t>
                            </m:r>
                          </m:e>
                        </m:d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ar-AE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ar-AE" dirty="0"/>
                  <a:t>?</a:t>
                </a:r>
              </a:p>
              <a:p>
                <a:pPr lvl="0"/>
                <a:r>
                  <a:rPr lang="fr-FR" dirty="0"/>
                  <a:t>Dirty trick: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fr-FR"/>
                      <m:t>var</m:t>
                    </m:r>
                    <m:d>
                      <m:d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fr-FR" b="1">
                            <a:latin typeface="Cambria Math" panose="02040503050406030204" pitchFamily="18" charset="0"/>
                          </a:rPr>
                          <m:t>𝐯</m:t>
                        </m:r>
                      </m:e>
                    </m:d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1">
                            <a:latin typeface="Cambria Math" panose="02040503050406030204" pitchFamily="18" charset="0"/>
                          </a:rPr>
                          <m:t>𝐯</m:t>
                        </m:r>
                      </m:e>
                      <m:sup>
                        <m:r>
                          <a:rPr lang="ar-AE">
                            <a:latin typeface="Cambria Math" panose="02040503050406030204" pitchFamily="18" charset="0"/>
                          </a:rPr>
                          <m:t>⊤</m:t>
                        </m:r>
                      </m:sup>
                    </m:sSup>
                    <m:sSup>
                      <m:sSup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a:rPr lang="ar-AE">
                            <a:latin typeface="Cambria Math" panose="02040503050406030204" pitchFamily="18" charset="0"/>
                          </a:rPr>
                          <m:t>⊤</m:t>
                        </m:r>
                      </m:sup>
                    </m:sSup>
                    <m:r>
                      <a:rPr lang="ar-AE">
                        <a:latin typeface="Cambria Math" panose="02040503050406030204" pitchFamily="18" charset="0"/>
                      </a:rPr>
                      <m:t>𝐗</m:t>
                    </m:r>
                    <m:r>
                      <a:rPr lang="fr-FR" b="1">
                        <a:latin typeface="Cambria Math" panose="02040503050406030204" pitchFamily="18" charset="0"/>
                      </a:rPr>
                      <m:t>𝐯</m:t>
                    </m:r>
                  </m:oMath>
                </a14:m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111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Least “well-known” intuition of PCA: how does it translate?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270000" lvl="0" indent="0">
                  <a:buNone/>
                </a:pPr>
                <a:r>
                  <a:rPr lang="fr-FR" sz="2000" dirty="0"/>
                  <a:t>“PCA creates a linear combination of variables that maximizes </a:t>
                </a:r>
                <a:r>
                  <a:rPr lang="fr-FR" sz="2000" dirty="0" err="1"/>
                  <a:t>correlation</a:t>
                </a:r>
                <a:r>
                  <a:rPr lang="fr-FR" sz="2000" dirty="0"/>
                  <a:t>.”</a:t>
                </a:r>
              </a:p>
              <a:p>
                <a:pPr marL="1270000" lvl="0" indent="0">
                  <a:buNone/>
                </a:pPr>
                <a:endParaRPr lang="fr-FR" sz="2000" dirty="0"/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max</m:t>
                          </m:r>
                        </m:e>
                        <m:lim>
                          <m:r>
                            <a:rPr lang="ar-AE" b="1">
                              <a:latin typeface="Cambria Math" panose="02040503050406030204" pitchFamily="18" charset="0"/>
                            </a:rPr>
                            <m:t>𝐯</m:t>
                          </m:r>
                        </m:lim>
                      </m:limLow>
                      <m:nary>
                        <m:naryPr>
                          <m:chr m:val="∑"/>
                          <m:limLoc m:val="undOvr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ar-AE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sup>
                        <m:e>
                          <m:r>
                            <m:rPr>
                              <m:nor/>
                            </m:rPr>
                            <a:rPr lang="fr-FR"/>
                            <m:t>cor</m:t>
                          </m:r>
                        </m:e>
                      </m:nary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ar-AE" b="1">
                                  <a:latin typeface="Cambria Math" panose="02040503050406030204" pitchFamily="18" charset="0"/>
                                </a:rPr>
                                <m:t>𝐯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1" i="0" smtClean="0">
                                      <a:latin typeface="Cambria Math" panose="02040503050406030204" pitchFamily="18" charset="0"/>
                                    </a:rPr>
                                    <m:t>𝐱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5597" b="-1529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Second least “well-known” intuition of PCA: how does it translate?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270000" lvl="0" indent="0">
                  <a:buNone/>
                </a:pPr>
                <a:r>
                  <a:rPr lang="fr-FR" sz="2000" dirty="0"/>
                  <a:t>“PCA creates the best lower rank approximation of the covariance matrix.”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 lang="ar-AE"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 lang="ar-AE" b="1">
                              <a:latin typeface="Cambria Math" panose="02040503050406030204" pitchFamily="18" charset="0"/>
                            </a:rPr>
                            <m:t>𝐯</m:t>
                          </m:r>
                          <m:sSubSup>
                            <m:sSubSup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∥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=1</m:t>
                          </m:r>
                        </m:lim>
                      </m:limLow>
                      <m:sSubSup>
                        <m:sSub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∥"/>
                              <m:endChr m:val="∥"/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⊤</m:t>
                                  </m:r>
                                </m:sup>
                              </m:sSup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ar-AE" b="1">
                                  <a:latin typeface="Cambria Math" panose="02040503050406030204" pitchFamily="18" charset="0"/>
                                </a:rPr>
                                <m:t>𝐯</m:t>
                              </m:r>
                              <m:sSup>
                                <m:sSup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ar-AE" b="1">
                                      <a:latin typeface="Cambria Math" panose="02040503050406030204" pitchFamily="18" charset="0"/>
                                    </a:rPr>
                                    <m:t>𝐯</m:t>
                                  </m:r>
                                </m:e>
                                <m:sup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⊤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ar-AE" sz="2000" dirty="0"/>
              </a:p>
              <a:p>
                <a:pPr lvl="0"/>
                <a14:m>
                  <m:oMath xmlns:m="http://schemas.openxmlformats.org/officeDocument/2006/math">
                    <m:f>
                      <m:fPr>
                        <m:ctrlPr>
                          <a:rPr lang="ar-AE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den>
                    </m:f>
                    <m:sSup>
                      <m:sSup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a:rPr lang="ar-AE">
                            <a:latin typeface="Cambria Math" panose="02040503050406030204" pitchFamily="18" charset="0"/>
                          </a:rPr>
                          <m:t>⊤</m:t>
                        </m:r>
                      </m:sup>
                    </m:sSup>
                    <m:r>
                      <a:rPr lang="ar-AE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 lang="ar-AE" sz="2000" dirty="0"/>
              </a:p>
              <a:p>
                <a:pPr lvl="0"/>
                <a14:m>
                  <m:oMath xmlns:m="http://schemas.openxmlformats.org/officeDocument/2006/math">
                    <m:r>
                      <a:rPr lang="ar-AE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ar-AE" dirty="0"/>
                  <a:t>: </a:t>
                </a:r>
                <a:r>
                  <a:rPr lang="fr-FR" dirty="0"/>
                  <a:t>the [blank] of the covariance matrix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 b="1">
                        <a:latin typeface="Cambria Math" panose="02040503050406030204" pitchFamily="18" charset="0"/>
                      </a:rPr>
                      <m:t>𝐯</m:t>
                    </m:r>
                  </m:oMath>
                </a14:m>
                <a:r>
                  <a:rPr lang="fr-FR" dirty="0"/>
                  <a:t>: the [blank] of the covariance matrix</a:t>
                </a: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111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little image</a:t>
            </a:r>
          </a:p>
        </p:txBody>
      </p:sp>
      <p:pic>
        <p:nvPicPr>
          <p:cNvPr id="3" name="Picture 1" descr="SparseGSVD_equations_andCo_files/figure-pptx/rank1-covariance-ex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Rank-1 approximations</a:t>
            </a:r>
          </a:p>
        </p:txBody>
      </p:sp>
      <p:pic>
        <p:nvPicPr>
          <p:cNvPr id="3" name="Picture 1" descr="../data/anim1.gi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Increasing rank approximations</a:t>
            </a:r>
          </a:p>
        </p:txBody>
      </p:sp>
      <p:pic>
        <p:nvPicPr>
          <p:cNvPr id="3" name="Picture 1" descr="../data/anim2.gi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We can do the same kind of magic with the data itself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270000" lvl="0" indent="0">
                  <a:buNone/>
                </a:pPr>
                <a:r>
                  <a:rPr sz="2000" dirty="0"/>
                  <a:t>Singular value decomposition can be used to approximate a rectangular matrix with a lower ranked matrix of the same dimension.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𝐮</m:t>
                          </m:r>
                          <m:sSubSup>
                            <m:sSubSup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∥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>
                              <a:latin typeface="Cambria Math" panose="02040503050406030204" pitchFamily="18" charset="0"/>
                            </a:rPr>
                            <m:t>=∥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𝐰</m:t>
                          </m:r>
                          <m:sSubSup>
                            <m:sSubSup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∥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>
                              <a:latin typeface="Cambria Math" panose="02040503050406030204" pitchFamily="18" charset="0"/>
                            </a:rPr>
                            <m:t>=1</m:t>
                          </m:r>
                        </m:lim>
                      </m:limLow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∥"/>
                              <m:endChr m:val="∥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𝐮</m:t>
                              </m:r>
                              <m:sSup>
                                <m:sSupPr>
                                  <m:ctrlPr>
                                    <a:rPr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b="1">
                                      <a:latin typeface="Cambria Math" panose="02040503050406030204" pitchFamily="18" charset="0"/>
                                    </a:rPr>
                                    <m:t>𝐯</m:t>
                                  </m:r>
                                </m:e>
                                <m: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⊤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sz="2000" dirty="0"/>
              </a:p>
              <a:p>
                <a:pPr lvl="0"/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dirty="0"/>
                  <a:t>: singular value</a:t>
                </a:r>
              </a:p>
              <a:p>
                <a:pPr lvl="0"/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𝐮</m:t>
                    </m:r>
                  </m:oMath>
                </a14:m>
                <a:r>
                  <a:rPr dirty="0"/>
                  <a:t>: left singular vector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 b="1">
                        <a:latin typeface="Cambria Math" panose="02040503050406030204" pitchFamily="18" charset="0"/>
                      </a:rPr>
                      <m:t>𝐯</m:t>
                    </m:r>
                  </m:oMath>
                </a14:m>
                <a:r>
                  <a:rPr dirty="0"/>
                  <a:t>: right singular vector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111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Rank 1 approximation</a:t>
            </a:r>
          </a:p>
        </p:txBody>
      </p:sp>
      <p:pic>
        <p:nvPicPr>
          <p:cNvPr id="3" name="Picture 1" descr="SparseGSVD_equations_andCo_files/figure-pptx/svd%20rank%201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Rank-1 approximations</a:t>
            </a:r>
          </a:p>
        </p:txBody>
      </p:sp>
      <p:pic>
        <p:nvPicPr>
          <p:cNvPr id="3" name="Picture 1" descr="../data/anim3.gi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Potato Chips Analysis</a:t>
            </a:r>
          </a:p>
        </p:txBody>
      </p:sp>
      <p:pic>
        <p:nvPicPr>
          <p:cNvPr id="3" name="Picture 1" descr="../img/potato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193800"/>
            <a:ext cx="4483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Cut the yummiest French fries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Increasing rank approximations</a:t>
            </a:r>
          </a:p>
        </p:txBody>
      </p:sp>
      <p:pic>
        <p:nvPicPr>
          <p:cNvPr id="3" name="Picture 1" descr="../data/anim4.gi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3309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413971"/>
            <a:ext cx="8249304" cy="34639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70003"/>
            <a:ext cx="6858000" cy="24559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ctr" defTabSz="914400">
              <a:lnSpc>
                <a:spcPct val="90000"/>
              </a:lnSpc>
            </a:pP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Constraining the (Generalized) SVD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47348" y="4766031"/>
            <a:ext cx="8250174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LASSO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lvl="0" indent="0">
                  <a:buNone/>
                </a:pPr>
                <a:r>
                  <a:t>LASSO is a (relatively) recent technique originally intended for regression problems: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>
                              <a:latin typeface="Cambria Math" panose="02040503050406030204" pitchFamily="18" charset="0"/>
                            </a:rPr>
                            <m:t>𝛃</m:t>
                          </m:r>
                        </m:lim>
                      </m:limLow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∥"/>
                              <m:endChr m:val="∥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𝐲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𝛃</m:t>
                              </m:r>
                            </m:e>
                          </m:d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m:rPr>
                          <m:nor/>
                        </m:rPr>
                        <a:rPr/>
                        <m:t> </m:t>
                      </m:r>
                      <m:r>
                        <m:rPr>
                          <m:nor/>
                        </m:rPr>
                        <a:rPr/>
                        <m:t>such</m:t>
                      </m:r>
                      <m:r>
                        <m:rPr>
                          <m:nor/>
                        </m:rPr>
                        <a:rPr/>
                        <m:t> </m:t>
                      </m:r>
                      <m:r>
                        <m:rPr>
                          <m:nor/>
                        </m:rPr>
                        <a:rPr/>
                        <m:t>that</m:t>
                      </m:r>
                      <m:r>
                        <m:rPr>
                          <m:nor/>
                        </m:rPr>
                        <a:rPr/>
                        <m:t> </m:t>
                      </m:r>
                      <m:r>
                        <a:rPr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𝛃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/>
              </a:p>
              <a:p>
                <a:pPr marL="0" lvl="0" indent="0">
                  <a:buNone/>
                </a:pPr>
                <a:r>
                  <a:t>or the dual form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>
                              <a:latin typeface="Cambria Math" panose="02040503050406030204" pitchFamily="18" charset="0"/>
                            </a:rPr>
                            <m:t>𝛃</m:t>
                          </m:r>
                        </m:lim>
                      </m:limLow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∥"/>
                              <m:endChr m:val="∥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𝐲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𝛃</m:t>
                              </m:r>
                            </m:e>
                          </m:d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𝛃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/>
              </a:p>
              <a:p>
                <a:pPr lvl="0"/>
                <a:r>
                  <a:t>the obtained weights are sparse (with zeros)</a:t>
                </a:r>
              </a:p>
              <a:p>
                <a:pPr lvl="0"/>
                <a:r>
                  <a:t>the non-zeros coefficients correspond to important variables</a:t>
                </a:r>
              </a:p>
              <a:p>
                <a:pPr lvl="0"/>
                <a:r>
                  <a:t>the result is biased</a:t>
                </a:r>
              </a:p>
              <a:p>
                <a:pPr lvl="0"/>
                <a:r>
                  <a:t>selecting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t> is done through cross-validation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2985" b="-22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Optimization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m>
                    <m:mPr>
                      <m:plcHide m:val="on"/>
                      <m:mcs>
                        <m:mc>
                          <m:mcPr>
                            <m:count m:val="1"/>
                            <m:mcJc m:val="center"/>
                          </m:mcPr>
                        </m:mc>
                      </m:mcs>
                      <m:ctrlPr>
                        <a:rPr>
                          <a:latin typeface="Cambria Math" panose="02040503050406030204" pitchFamily="18" charset="0"/>
                        </a:rPr>
                      </m:ctrlPr>
                    </m:mPr>
                    <m:mr>
                      <m:e>
                        <m:d>
                          <m:dPr>
                            <m:ctrlPr>
                              <a:rPr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ℓ</m:t>
                                </m:r>
                              </m:sub>
                            </m:sSub>
                            <m:r>
                              <a:rPr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𝐩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ℓ</m:t>
                                </m:r>
                              </m:sub>
                            </m:sSub>
                            <m:r>
                              <a:rPr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𝐪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ℓ</m:t>
                                </m:r>
                              </m:sub>
                            </m:sSub>
                          </m:e>
                        </m:d>
                        <m:r>
                          <a:rPr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>
                            <a:latin typeface="Cambria Math" panose="02040503050406030204" pitchFamily="18" charset="0"/>
                          </a:rPr>
                          <m:t>arg</m:t>
                        </m:r>
                        <m:limLow>
                          <m:limLowPr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>
                                <a:latin typeface="Cambria Math" panose="02040503050406030204" pitchFamily="18" charset="0"/>
                              </a:rPr>
                              <m:t>𝛃</m:t>
                            </m:r>
                          </m:lim>
                        </m:limLow>
                        <m:sSubSup>
                          <m:sSubSupPr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∥"/>
                                <m:endChr m:val="∥"/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𝐗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𝛿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𝐩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⊤</m:t>
                                    </m:r>
                                  </m:sup>
                                </m:sSup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𝐪</m:t>
                                </m:r>
                              </m:e>
                            </m:d>
                          </m:e>
                          <m:sub>
                            <m:r>
                              <a:rPr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mr>
                    <m:mr>
                      <m:e>
                        <m:r>
                          <m:rPr>
                            <m:nor/>
                          </m:rPr>
                          <a:rPr/>
                          <m:t> </m:t>
                        </m:r>
                        <m:r>
                          <m:rPr>
                            <m:nor/>
                          </m:rPr>
                          <a:rPr/>
                          <m:t>such</m:t>
                        </m:r>
                        <m:r>
                          <m:rPr>
                            <m:nor/>
                          </m:rPr>
                          <a:rPr/>
                          <m:t> </m:t>
                        </m:r>
                        <m:r>
                          <m:rPr>
                            <m:nor/>
                          </m:rPr>
                          <a:rPr/>
                          <m:t>that</m:t>
                        </m:r>
                        <m:r>
                          <m:rPr>
                            <m:nor/>
                          </m:rPr>
                          <a:rPr/>
                          <m:t> </m:t>
                        </m:r>
                        <m:d>
                          <m:dPr>
                            <m:begChr m:val="{"/>
                            <m:endChr m:val=""/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plcHide m:val="on"/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𝐌𝐩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𝐖𝐪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e>
                              </m:mr>
                              <m:mr>
                                <m:e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𝐌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ℓ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sub>
                                  </m:s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𝐖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ℓ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sub>
                                  </m:s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=0,∀</m:t>
                                  </m:r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ℓ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&lt;ℓ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∥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𝐩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∥</m:t>
                                      </m:r>
                                    </m:e>
                                    <m: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,ℓ</m:t>
                                      </m:r>
                                    </m:sub>
                                  </m:sSub>
                                  <m:r>
                                    <m:rPr>
                                      <m:nor/>
                                    </m:rPr>
                                    <a:rPr/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/>
                                    <m:t>and</m:t>
                                  </m:r>
                                  <m:r>
                                    <m:rPr>
                                      <m:nor/>
                                    </m:rPr>
                                    <a:rPr/>
                                    <m:t> 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∥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𝐪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∥</m:t>
                                      </m:r>
                                    </m:e>
                                    <m: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,ℓ</m:t>
                                      </m:r>
                                    </m:sub>
                                  </m:sSub>
                                </m:e>
                              </m:mr>
                            </m:m>
                          </m:e>
                        </m:d>
                      </m:e>
                    </m:mr>
                  </m:m>
                </m:oMath>
              </m:oMathPara>
            </a14:m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84C9D0-41C4-4A17-933A-C08A05B3ED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920718"/>
                <a:ext cx="7886700" cy="423753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Sparsify the GSVD: the sparse GSVD (</a:t>
                </a:r>
                <a:r>
                  <a:rPr lang="en-US" dirty="0" err="1"/>
                  <a:t>sGSVD</a:t>
                </a:r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Intersection of 3 spaces</a:t>
                </a:r>
              </a:p>
              <a:p>
                <a:pPr lvl="2"/>
                <a:r>
                  <a:rPr lang="en-US" i="1" dirty="0"/>
                  <a:t>L</a:t>
                </a:r>
                <a:r>
                  <a:rPr lang="en-US" baseline="-25000" dirty="0"/>
                  <a:t>1</a:t>
                </a:r>
                <a:r>
                  <a:rPr lang="en-US" dirty="0"/>
                  <a:t>-ball</a:t>
                </a:r>
              </a:p>
              <a:p>
                <a:pPr lvl="2"/>
                <a:r>
                  <a:rPr lang="en-US" i="1" dirty="0"/>
                  <a:t>L</a:t>
                </a:r>
                <a:r>
                  <a:rPr lang="en-US" baseline="-25000" dirty="0"/>
                  <a:t>2</a:t>
                </a:r>
                <a:r>
                  <a:rPr lang="en-US" dirty="0"/>
                  <a:t>-ball</a:t>
                </a:r>
              </a:p>
              <a:p>
                <a:pPr lvl="2"/>
                <a:r>
                  <a:rPr lang="en-US" dirty="0"/>
                  <a:t>Orthogonal space:</a:t>
                </a:r>
              </a:p>
              <a:p>
                <a:pPr lvl="2"/>
                <a:endParaRPr lang="en-US" dirty="0"/>
              </a:p>
              <a:p>
                <a:r>
                  <a:rPr lang="en-US" dirty="0"/>
                  <a:t>Sparse MCA (sMCA)</a:t>
                </a:r>
              </a:p>
              <a:p>
                <a:pPr lvl="1"/>
                <a:r>
                  <a:rPr lang="en-US" dirty="0"/>
                  <a:t>Generalize </a:t>
                </a:r>
                <a:r>
                  <a:rPr lang="en-US" i="1" dirty="0"/>
                  <a:t>L</a:t>
                </a:r>
                <a:r>
                  <a:rPr lang="en-US" baseline="-25000" dirty="0"/>
                  <a:t>1</a:t>
                </a:r>
                <a:r>
                  <a:rPr lang="en-US" dirty="0"/>
                  <a:t>-constraint</a:t>
                </a:r>
              </a:p>
              <a:p>
                <a:pPr lvl="1"/>
                <a:r>
                  <a:rPr lang="en-US" dirty="0"/>
                  <a:t>Group constraint: </a:t>
                </a:r>
              </a:p>
              <a:p>
                <a:pPr lvl="2"/>
                <a:r>
                  <a:rPr lang="en-US" i="1" dirty="0"/>
                  <a:t>L</a:t>
                </a:r>
                <a:r>
                  <a:rPr lang="en-US" baseline="-25000" dirty="0"/>
                  <a:t>(1,2)</a:t>
                </a:r>
                <a:r>
                  <a:rPr lang="en-US" dirty="0"/>
                  <a:t>-norm: sum of </a:t>
                </a:r>
                <a:r>
                  <a:rPr lang="en-US" i="1" dirty="0"/>
                  <a:t>L</a:t>
                </a:r>
                <a:r>
                  <a:rPr lang="en-US" baseline="-25000" dirty="0"/>
                  <a:t>2</a:t>
                </a:r>
                <a:r>
                  <a:rPr lang="en-US" dirty="0"/>
                  <a:t>-norms </a:t>
                </a:r>
              </a:p>
              <a:p>
                <a:pPr lvl="2"/>
                <a:r>
                  <a:rPr lang="en-US" i="1" dirty="0"/>
                  <a:t>L</a:t>
                </a:r>
                <a:r>
                  <a:rPr lang="en-US" baseline="-25000" dirty="0"/>
                  <a:t>2</a:t>
                </a:r>
                <a:r>
                  <a:rPr lang="en-US" dirty="0"/>
                  <a:t>-norms: [(Level 1 loading)</a:t>
                </a:r>
                <a:r>
                  <a:rPr lang="en-US" baseline="30000" dirty="0"/>
                  <a:t>2</a:t>
                </a:r>
                <a:r>
                  <a:rPr lang="en-US" dirty="0"/>
                  <a:t> + (Level 2 loading)</a:t>
                </a:r>
                <a:r>
                  <a:rPr lang="en-US" baseline="30000" dirty="0"/>
                  <a:t>2</a:t>
                </a:r>
                <a:r>
                  <a:rPr lang="en-US" dirty="0"/>
                  <a:t> +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⋯</m:t>
                    </m:r>
                  </m:oMath>
                </a14:m>
                <a:r>
                  <a:rPr lang="en-US" altLang="zh-TW" b="0" dirty="0"/>
                  <a:t>]</a:t>
                </a:r>
                <a:endParaRPr lang="en-US" altLang="zh-TW" b="0" baseline="30000" dirty="0"/>
              </a:p>
              <a:p>
                <a:pPr lvl="2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84C9D0-41C4-4A17-933A-C08A05B3ED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920718"/>
                <a:ext cx="7886700" cy="4237531"/>
              </a:xfrm>
              <a:blipFill>
                <a:blip r:embed="rId3"/>
                <a:stretch>
                  <a:fillRect l="-965" t="-119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9973D724-8F60-465F-9BD6-B571F8BA4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Sparse GSVD (</a:t>
            </a:r>
            <a:r>
              <a:rPr lang="en-US" sz="2400" dirty="0" err="1"/>
              <a:t>sGSVD</a:t>
            </a:r>
            <a:r>
              <a:rPr lang="en-US" sz="2400" dirty="0"/>
              <a:t>) and sparse MCA (sMCA)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AA488-6FDF-4D5F-9B0E-6778521F7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7AF63-8FA5-45F0-833E-A2396BD4066F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9758DE-04C7-443D-B9F7-0895CB56F2CE}"/>
              </a:ext>
            </a:extLst>
          </p:cNvPr>
          <p:cNvSpPr txBox="1"/>
          <p:nvPr/>
        </p:nvSpPr>
        <p:spPr>
          <a:xfrm>
            <a:off x="3075793" y="2038891"/>
            <a:ext cx="20916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dirty="0">
                <a:solidFill>
                  <a:prstClr val="black"/>
                </a:solidFill>
                <a:latin typeface="+mj-lt"/>
              </a:rPr>
              <a:t>with weights </a:t>
            </a:r>
            <a:r>
              <a:rPr lang="en-US" sz="1500" b="1" dirty="0">
                <a:solidFill>
                  <a:prstClr val="black"/>
                </a:solidFill>
                <a:latin typeface="+mj-lt"/>
              </a:rPr>
              <a:t>P</a:t>
            </a:r>
            <a:r>
              <a:rPr lang="en-US" sz="1500" kern="0" baseline="30000" dirty="0">
                <a:solidFill>
                  <a:sysClr val="windowText" lastClr="000000"/>
                </a:solidFill>
                <a:latin typeface="+mj-lt"/>
              </a:rPr>
              <a:t>T</a:t>
            </a:r>
            <a:r>
              <a:rPr lang="en-US" sz="1500" b="1" dirty="0">
                <a:solidFill>
                  <a:schemeClr val="accent2"/>
                </a:solidFill>
                <a:latin typeface="+mj-lt"/>
              </a:rPr>
              <a:t>W</a:t>
            </a:r>
            <a:r>
              <a:rPr lang="en-US" sz="1500" b="1" baseline="-25000" dirty="0">
                <a:solidFill>
                  <a:schemeClr val="accent2"/>
                </a:solidFill>
                <a:latin typeface="+mj-lt"/>
              </a:rPr>
              <a:t>X</a:t>
            </a:r>
            <a:r>
              <a:rPr lang="en-US" sz="1500" b="1" dirty="0">
                <a:solidFill>
                  <a:schemeClr val="accent2"/>
                </a:solidFill>
                <a:latin typeface="+mj-lt"/>
              </a:rPr>
              <a:t>P</a:t>
            </a:r>
            <a:r>
              <a:rPr lang="en-US" sz="1500" b="1" dirty="0">
                <a:solidFill>
                  <a:prstClr val="black"/>
                </a:solidFill>
                <a:latin typeface="+mj-lt"/>
              </a:rPr>
              <a:t> = I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01AE569B-6B46-4C47-97B9-390FF2BBB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7784" y="2700519"/>
            <a:ext cx="1515527" cy="76819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6DFCB4E-E030-4499-B3C9-01030D4346FC}"/>
              </a:ext>
            </a:extLst>
          </p:cNvPr>
          <p:cNvSpPr/>
          <p:nvPr/>
        </p:nvSpPr>
        <p:spPr>
          <a:xfrm>
            <a:off x="4038293" y="2699442"/>
            <a:ext cx="476443" cy="744947"/>
          </a:xfrm>
          <a:prstGeom prst="rect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aphicFrame>
        <p:nvGraphicFramePr>
          <p:cNvPr id="26" name="Table 8">
            <a:extLst>
              <a:ext uri="{FF2B5EF4-FFF2-40B4-BE49-F238E27FC236}">
                <a16:creationId xmlns:a16="http://schemas.microsoft.com/office/drawing/2014/main" id="{3CD9BBAF-D378-4DBC-94BE-09242232D7F7}"/>
              </a:ext>
            </a:extLst>
          </p:cNvPr>
          <p:cNvGraphicFramePr>
            <a:graphicFrameLocks noGrp="1"/>
          </p:cNvGraphicFramePr>
          <p:nvPr/>
        </p:nvGraphicFramePr>
        <p:xfrm>
          <a:off x="0" y="4998228"/>
          <a:ext cx="9144096" cy="160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502">
                  <a:extLst>
                    <a:ext uri="{9D8B030D-6E8A-4147-A177-3AD203B41FA5}">
                      <a16:colId xmlns:a16="http://schemas.microsoft.com/office/drawing/2014/main" val="170538356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626558550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11107254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444184012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95851732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05683863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16907354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403048165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864332544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71602689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700350444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96508722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57350931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674068691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00145594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657492431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99981426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512436755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714371942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1340942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37462097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9729462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6267612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213579539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94064975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682267030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25192954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78524022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858928529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13862370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85062360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8167681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73431964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820031413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343478421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748436245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26793391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422879443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185502841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905783902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899802510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73117934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698576225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275226443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90308510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221327670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562967634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464794750"/>
                    </a:ext>
                  </a:extLst>
                </a:gridCol>
              </a:tblGrid>
              <a:tr h="160020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50785"/>
                  </a:ext>
                </a:extLst>
              </a:tr>
            </a:tbl>
          </a:graphicData>
        </a:graphic>
      </p:graphicFrame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2D013A5-79BE-438A-BBFD-2B0BF3E62701}"/>
              </a:ext>
            </a:extLst>
          </p:cNvPr>
          <p:cNvCxnSpPr>
            <a:cxnSpLocks/>
          </p:cNvCxnSpPr>
          <p:nvPr/>
        </p:nvCxnSpPr>
        <p:spPr>
          <a:xfrm flipH="1">
            <a:off x="6633533" y="2896207"/>
            <a:ext cx="1951621" cy="1447838"/>
          </a:xfrm>
          <a:prstGeom prst="line">
            <a:avLst/>
          </a:prstGeom>
          <a:ln w="28575">
            <a:gradFill>
              <a:gsLst>
                <a:gs pos="0">
                  <a:schemeClr val="bg1">
                    <a:lumMod val="75000"/>
                  </a:schemeClr>
                </a:gs>
                <a:gs pos="46000">
                  <a:schemeClr val="bg1">
                    <a:lumMod val="75000"/>
                  </a:schemeClr>
                </a:gs>
                <a:gs pos="50000">
                  <a:schemeClr val="tx1"/>
                </a:gs>
              </a:gsLst>
              <a:lin ang="5400000" scaled="1"/>
            </a:gradFill>
            <a:prstDash val="sysDash"/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278734E-7F8F-44DB-AEB9-5EDB2473A6B4}"/>
              </a:ext>
            </a:extLst>
          </p:cNvPr>
          <p:cNvGrpSpPr/>
          <p:nvPr/>
        </p:nvGrpSpPr>
        <p:grpSpPr>
          <a:xfrm>
            <a:off x="6284095" y="2734522"/>
            <a:ext cx="2688455" cy="1740767"/>
            <a:chOff x="12877800" y="5947303"/>
            <a:chExt cx="1219200" cy="1219200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6129DC2-E12B-4969-B41F-2857CF870AA0}"/>
                </a:ext>
              </a:extLst>
            </p:cNvPr>
            <p:cNvCxnSpPr/>
            <p:nvPr/>
          </p:nvCxnSpPr>
          <p:spPr>
            <a:xfrm>
              <a:off x="12877800" y="6549436"/>
              <a:ext cx="1219200" cy="0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DB1B609-FDDA-4C91-9C0A-9A75AF3D574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2877800" y="6556903"/>
              <a:ext cx="1219200" cy="0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E9AC112A-5327-46AB-8B4D-8FDDFE610745}"/>
              </a:ext>
            </a:extLst>
          </p:cNvPr>
          <p:cNvSpPr/>
          <p:nvPr/>
        </p:nvSpPr>
        <p:spPr>
          <a:xfrm>
            <a:off x="7073219" y="3032119"/>
            <a:ext cx="1124061" cy="1121997"/>
          </a:xfrm>
          <a:prstGeom prst="ellipse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9" name="Diamond 38">
            <a:extLst>
              <a:ext uri="{FF2B5EF4-FFF2-40B4-BE49-F238E27FC236}">
                <a16:creationId xmlns:a16="http://schemas.microsoft.com/office/drawing/2014/main" id="{60F988ED-65E4-4548-ABF8-702B5F319672}"/>
              </a:ext>
            </a:extLst>
          </p:cNvPr>
          <p:cNvSpPr/>
          <p:nvPr/>
        </p:nvSpPr>
        <p:spPr>
          <a:xfrm>
            <a:off x="6922151" y="2857375"/>
            <a:ext cx="1426197" cy="1471484"/>
          </a:xfrm>
          <a:prstGeom prst="diamond">
            <a:avLst/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0F77B3B-7A55-46B1-BC61-0B78B85EDD66}"/>
              </a:ext>
            </a:extLst>
          </p:cNvPr>
          <p:cNvSpPr txBox="1"/>
          <p:nvPr/>
        </p:nvSpPr>
        <p:spPr>
          <a:xfrm>
            <a:off x="5947285" y="4308657"/>
            <a:ext cx="1015823" cy="323165"/>
          </a:xfrm>
          <a:prstGeom prst="rect">
            <a:avLst/>
          </a:prstGeom>
          <a:noFill/>
          <a:scene3d>
            <a:camera prst="isometricOffAxis2Right">
              <a:rot lat="1500000" lon="18000000" rev="3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b="1" dirty="0">
                <a:solidFill>
                  <a:schemeClr val="accent2"/>
                </a:solidFill>
              </a:rPr>
              <a:t>W</a:t>
            </a:r>
            <a:r>
              <a:rPr lang="en-US" sz="1500" b="1" baseline="-25000" dirty="0">
                <a:solidFill>
                  <a:schemeClr val="accent2"/>
                </a:solidFill>
              </a:rPr>
              <a:t>X</a:t>
            </a:r>
            <a:r>
              <a:rPr lang="en-US" sz="1500" b="1" dirty="0"/>
              <a:t>P</a:t>
            </a:r>
            <a:endParaRPr lang="en-US" sz="15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A178F6-63A9-41B8-8494-B4904BCB78D0}"/>
              </a:ext>
            </a:extLst>
          </p:cNvPr>
          <p:cNvSpPr txBox="1"/>
          <p:nvPr/>
        </p:nvSpPr>
        <p:spPr>
          <a:xfrm>
            <a:off x="6389050" y="4271904"/>
            <a:ext cx="277727" cy="323165"/>
          </a:xfrm>
          <a:prstGeom prst="rect">
            <a:avLst/>
          </a:prstGeom>
          <a:noFill/>
          <a:scene3d>
            <a:camera prst="isometricOffAxis2Right">
              <a:rot lat="1500000" lon="18000000" rev="3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b="1" dirty="0">
                <a:solidFill>
                  <a:prstClr val="black"/>
                </a:solidFill>
                <a:latin typeface="+mj-lt"/>
              </a:rPr>
              <a:t>P</a:t>
            </a:r>
            <a:endParaRPr lang="en-US" sz="1500" baseline="30000" dirty="0">
              <a:solidFill>
                <a:prstClr val="black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D1A327-5F96-48D7-94C8-BA09D7D001D2}"/>
              </a:ext>
            </a:extLst>
          </p:cNvPr>
          <p:cNvSpPr txBox="1"/>
          <p:nvPr/>
        </p:nvSpPr>
        <p:spPr>
          <a:xfrm>
            <a:off x="6331834" y="2736400"/>
            <a:ext cx="102811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b="1" dirty="0">
                <a:solidFill>
                  <a:schemeClr val="accent2"/>
                </a:solidFill>
              </a:rPr>
              <a:t>W</a:t>
            </a:r>
            <a:r>
              <a:rPr lang="en-US" sz="1500" b="1" baseline="-25000" dirty="0">
                <a:solidFill>
                  <a:schemeClr val="accent2"/>
                </a:solidFill>
              </a:rPr>
              <a:t>X</a:t>
            </a:r>
            <a:r>
              <a:rPr lang="en-US" sz="1500" b="1" dirty="0">
                <a:solidFill>
                  <a:prstClr val="black"/>
                </a:solidFill>
                <a:latin typeface="+mj-lt"/>
              </a:rPr>
              <a:t>P</a:t>
            </a:r>
            <a:r>
              <a:rPr lang="en-US" sz="1500" baseline="30000" dirty="0">
                <a:solidFill>
                  <a:prstClr val="black"/>
                </a:solidFill>
              </a:rPr>
              <a:t>⊥</a:t>
            </a:r>
            <a:endParaRPr lang="en-US" sz="15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94FBFAF-DAB7-4487-BE18-77F9703E85B1}"/>
              </a:ext>
            </a:extLst>
          </p:cNvPr>
          <p:cNvSpPr txBox="1"/>
          <p:nvPr/>
        </p:nvSpPr>
        <p:spPr>
          <a:xfrm>
            <a:off x="6785162" y="2728464"/>
            <a:ext cx="38778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b="1" dirty="0">
                <a:solidFill>
                  <a:prstClr val="black"/>
                </a:solidFill>
                <a:latin typeface="+mj-lt"/>
              </a:rPr>
              <a:t>P</a:t>
            </a:r>
            <a:r>
              <a:rPr lang="en-US" sz="1500" baseline="30000" dirty="0">
                <a:solidFill>
                  <a:prstClr val="black"/>
                </a:solidFill>
              </a:rPr>
              <a:t>⊥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DBB62D8-CC68-4E97-AC2F-F4FEAF08CCA3}"/>
              </a:ext>
            </a:extLst>
          </p:cNvPr>
          <p:cNvSpPr/>
          <p:nvPr/>
        </p:nvSpPr>
        <p:spPr>
          <a:xfrm>
            <a:off x="7235802" y="4355906"/>
            <a:ext cx="102870" cy="10287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A660A3E-F35A-4D51-9524-3D84F3C290E8}"/>
              </a:ext>
            </a:extLst>
          </p:cNvPr>
          <p:cNvSpPr/>
          <p:nvPr/>
        </p:nvSpPr>
        <p:spPr>
          <a:xfrm>
            <a:off x="8763689" y="3219125"/>
            <a:ext cx="102870" cy="10287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A362AC3-03E6-49BE-BC23-A3D5C19B8272}"/>
              </a:ext>
            </a:extLst>
          </p:cNvPr>
          <p:cNvCxnSpPr>
            <a:cxnSpLocks/>
            <a:stCxn id="44" idx="7"/>
            <a:endCxn id="45" idx="3"/>
          </p:cNvCxnSpPr>
          <p:nvPr/>
        </p:nvCxnSpPr>
        <p:spPr>
          <a:xfrm flipV="1">
            <a:off x="7323607" y="3306930"/>
            <a:ext cx="1455148" cy="106404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0785E12-2E4D-4468-B9E6-8A6A776B8008}"/>
              </a:ext>
            </a:extLst>
          </p:cNvPr>
          <p:cNvCxnSpPr>
            <a:cxnSpLocks/>
            <a:stCxn id="45" idx="2"/>
            <a:endCxn id="48" idx="6"/>
          </p:cNvCxnSpPr>
          <p:nvPr/>
        </p:nvCxnSpPr>
        <p:spPr>
          <a:xfrm flipH="1" flipV="1">
            <a:off x="8270305" y="3259277"/>
            <a:ext cx="493385" cy="11284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192ECA0-EE88-4279-8994-E1400465E873}"/>
              </a:ext>
            </a:extLst>
          </p:cNvPr>
          <p:cNvSpPr txBox="1"/>
          <p:nvPr/>
        </p:nvSpPr>
        <p:spPr>
          <a:xfrm>
            <a:off x="7988823" y="4191062"/>
            <a:ext cx="8242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accent6">
                    <a:lumMod val="75000"/>
                  </a:schemeClr>
                </a:solidFill>
              </a:rPr>
              <a:t>one loading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0EAAAFF-C6D2-4A0B-BB66-51244911B9B7}"/>
              </a:ext>
            </a:extLst>
          </p:cNvPr>
          <p:cNvCxnSpPr>
            <a:cxnSpLocks/>
          </p:cNvCxnSpPr>
          <p:nvPr/>
        </p:nvCxnSpPr>
        <p:spPr>
          <a:xfrm>
            <a:off x="6261800" y="3215879"/>
            <a:ext cx="2677400" cy="756217"/>
          </a:xfrm>
          <a:prstGeom prst="line">
            <a:avLst/>
          </a:prstGeom>
          <a:ln w="28575">
            <a:gradFill>
              <a:gsLst>
                <a:gs pos="0">
                  <a:schemeClr val="bg1">
                    <a:lumMod val="75000"/>
                  </a:schemeClr>
                </a:gs>
                <a:gs pos="46000">
                  <a:schemeClr val="bg1">
                    <a:lumMod val="75000"/>
                  </a:schemeClr>
                </a:gs>
                <a:gs pos="50000">
                  <a:schemeClr val="tx1"/>
                </a:gs>
              </a:gsLst>
              <a:lin ang="5400000" scaled="1"/>
            </a:gradFill>
            <a:prstDash val="sysDash"/>
            <a:headEnd type="none" w="med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Diamond 51">
            <a:extLst>
              <a:ext uri="{FF2B5EF4-FFF2-40B4-BE49-F238E27FC236}">
                <a16:creationId xmlns:a16="http://schemas.microsoft.com/office/drawing/2014/main" id="{98A3F553-D046-4613-90F1-1E2D82CEEEB7}"/>
              </a:ext>
            </a:extLst>
          </p:cNvPr>
          <p:cNvSpPr/>
          <p:nvPr/>
        </p:nvSpPr>
        <p:spPr>
          <a:xfrm rot="17149819">
            <a:off x="7017802" y="2706880"/>
            <a:ext cx="1310690" cy="1824148"/>
          </a:xfrm>
          <a:custGeom>
            <a:avLst/>
            <a:gdLst>
              <a:gd name="connsiteX0" fmla="*/ 0 w 1722426"/>
              <a:gd name="connsiteY0" fmla="*/ 1216099 h 2432197"/>
              <a:gd name="connsiteX1" fmla="*/ 861213 w 1722426"/>
              <a:gd name="connsiteY1" fmla="*/ 0 h 2432197"/>
              <a:gd name="connsiteX2" fmla="*/ 1722426 w 1722426"/>
              <a:gd name="connsiteY2" fmla="*/ 1216099 h 2432197"/>
              <a:gd name="connsiteX3" fmla="*/ 861213 w 1722426"/>
              <a:gd name="connsiteY3" fmla="*/ 2432197 h 2432197"/>
              <a:gd name="connsiteX4" fmla="*/ 0 w 1722426"/>
              <a:gd name="connsiteY4" fmla="*/ 1216099 h 2432197"/>
              <a:gd name="connsiteX0" fmla="*/ 0 w 1726766"/>
              <a:gd name="connsiteY0" fmla="*/ 1216099 h 2432197"/>
              <a:gd name="connsiteX1" fmla="*/ 861213 w 1726766"/>
              <a:gd name="connsiteY1" fmla="*/ 0 h 2432197"/>
              <a:gd name="connsiteX2" fmla="*/ 1726766 w 1726766"/>
              <a:gd name="connsiteY2" fmla="*/ 908613 h 2432197"/>
              <a:gd name="connsiteX3" fmla="*/ 861213 w 1726766"/>
              <a:gd name="connsiteY3" fmla="*/ 2432197 h 2432197"/>
              <a:gd name="connsiteX4" fmla="*/ 0 w 1726766"/>
              <a:gd name="connsiteY4" fmla="*/ 1216099 h 2432197"/>
              <a:gd name="connsiteX0" fmla="*/ 0 w 1747586"/>
              <a:gd name="connsiteY0" fmla="*/ 1390971 h 2432197"/>
              <a:gd name="connsiteX1" fmla="*/ 882033 w 1747586"/>
              <a:gd name="connsiteY1" fmla="*/ 0 h 2432197"/>
              <a:gd name="connsiteX2" fmla="*/ 1747586 w 1747586"/>
              <a:gd name="connsiteY2" fmla="*/ 908613 h 2432197"/>
              <a:gd name="connsiteX3" fmla="*/ 882033 w 1747586"/>
              <a:gd name="connsiteY3" fmla="*/ 2432197 h 2432197"/>
              <a:gd name="connsiteX4" fmla="*/ 0 w 1747586"/>
              <a:gd name="connsiteY4" fmla="*/ 1390971 h 2432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7586" h="2432197">
                <a:moveTo>
                  <a:pt x="0" y="1390971"/>
                </a:moveTo>
                <a:lnTo>
                  <a:pt x="882033" y="0"/>
                </a:lnTo>
                <a:lnTo>
                  <a:pt x="1747586" y="908613"/>
                </a:lnTo>
                <a:lnTo>
                  <a:pt x="882033" y="2432197"/>
                </a:lnTo>
                <a:lnTo>
                  <a:pt x="0" y="1390971"/>
                </a:lnTo>
                <a:close/>
              </a:path>
            </a:pathLst>
          </a:cu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CA11228-8F58-4720-88B8-D31D10E8A4AE}"/>
              </a:ext>
            </a:extLst>
          </p:cNvPr>
          <p:cNvSpPr/>
          <p:nvPr/>
        </p:nvSpPr>
        <p:spPr>
          <a:xfrm>
            <a:off x="6863480" y="3086634"/>
            <a:ext cx="1530445" cy="1012967"/>
          </a:xfrm>
          <a:prstGeom prst="ellipse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4" name="Diamond 53">
            <a:extLst>
              <a:ext uri="{FF2B5EF4-FFF2-40B4-BE49-F238E27FC236}">
                <a16:creationId xmlns:a16="http://schemas.microsoft.com/office/drawing/2014/main" id="{321A831D-0BAE-4586-89A5-3EBEE0A44DAB}"/>
              </a:ext>
            </a:extLst>
          </p:cNvPr>
          <p:cNvSpPr/>
          <p:nvPr/>
        </p:nvSpPr>
        <p:spPr>
          <a:xfrm>
            <a:off x="6575373" y="2987879"/>
            <a:ext cx="2110753" cy="1216250"/>
          </a:xfrm>
          <a:prstGeom prst="diamond">
            <a:avLst/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3033B13-3FA5-42AC-B8D6-098F56F0AA81}"/>
              </a:ext>
            </a:extLst>
          </p:cNvPr>
          <p:cNvSpPr/>
          <p:nvPr/>
        </p:nvSpPr>
        <p:spPr>
          <a:xfrm>
            <a:off x="8167434" y="3207842"/>
            <a:ext cx="102870" cy="10287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3B767502-3A11-4765-ADC6-C65ABDA53311}"/>
              </a:ext>
            </a:extLst>
          </p:cNvPr>
          <p:cNvSpPr/>
          <p:nvPr/>
        </p:nvSpPr>
        <p:spPr>
          <a:xfrm>
            <a:off x="8171557" y="3214478"/>
            <a:ext cx="102870" cy="10287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94BC475-1BA8-4B42-BEB9-A052B108B4EC}"/>
                  </a:ext>
                </a:extLst>
              </p:cNvPr>
              <p:cNvSpPr txBox="1"/>
              <p:nvPr/>
            </p:nvSpPr>
            <p:spPr>
              <a:xfrm>
                <a:off x="6046027" y="3721972"/>
                <a:ext cx="120995" cy="2339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05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5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  <m:sup>
                          <m:f>
                            <m:fPr>
                              <m:ctrlPr>
                                <a:rPr lang="en-US" sz="105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05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05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135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94BC475-1BA8-4B42-BEB9-A052B108B4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6027" y="3721972"/>
                <a:ext cx="120995" cy="233975"/>
              </a:xfrm>
              <a:prstGeom prst="rect">
                <a:avLst/>
              </a:prstGeom>
              <a:blipFill>
                <a:blip r:embed="rId5"/>
                <a:stretch>
                  <a:fillRect l="-50000" t="-5263" r="-10000" b="-3157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8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5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"/>
                            </p:stCondLst>
                            <p:childTnLst>
                              <p:par>
                                <p:cTn id="8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0007 L 0.05117 0.06598 " pathEditMode="fixed" rAng="0" ptsTypes="AA">
                                      <p:cBhvr>
                                        <p:cTn id="9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39" y="3264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078 0.06528 L 0.01289 0.02686 " pathEditMode="relative" rAng="0" ptsTypes="AA">
                                      <p:cBhvr>
                                        <p:cTn id="9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1" y="-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50"/>
                            </p:stCondLst>
                            <p:childTnLst>
                              <p:par>
                                <p:cTn id="149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7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6 L -0.06524 -0.06389 " pathEditMode="relative" rAng="0" ptsTypes="AA">
                                      <p:cBhvr>
                                        <p:cTn id="16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68" y="-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500"/>
                            </p:stCondLst>
                            <p:childTnLst>
                              <p:par>
                                <p:cTn id="169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524 -0.06389 L -0.04662 -0.03125 " pathEditMode="relative" rAng="0" ptsTypes="AA">
                                      <p:cBhvr>
                                        <p:cTn id="17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4" y="1620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2" grpId="0" animBg="1"/>
      <p:bldP spid="38" grpId="0" animBg="1"/>
      <p:bldP spid="38" grpId="1" animBg="1"/>
      <p:bldP spid="39" grpId="0" animBg="1"/>
      <p:bldP spid="39" grpId="1" animBg="1"/>
      <p:bldP spid="40" grpId="0"/>
      <p:bldP spid="41" grpId="0"/>
      <p:bldP spid="41" grpId="1"/>
      <p:bldP spid="42" grpId="0"/>
      <p:bldP spid="43" grpId="0"/>
      <p:bldP spid="43" grpId="1"/>
      <p:bldP spid="44" grpId="0" animBg="1"/>
      <p:bldP spid="44" grpId="1" animBg="1"/>
      <p:bldP spid="44" grpId="2" animBg="1"/>
      <p:bldP spid="44" grpId="3" animBg="1"/>
      <p:bldP spid="45" grpId="0" animBg="1"/>
      <p:bldP spid="45" grpId="1" animBg="1"/>
      <p:bldP spid="45" grpId="2" animBg="1"/>
      <p:bldP spid="45" grpId="3" animBg="1"/>
      <p:bldP spid="50" grpId="0"/>
      <p:bldP spid="52" grpId="0" animBg="1"/>
      <p:bldP spid="53" grpId="0" animBg="1"/>
      <p:bldP spid="54" grpId="0" animBg="1"/>
      <p:bldP spid="54" grpId="1" animBg="1"/>
      <p:bldP spid="48" grpId="0" animBg="1"/>
      <p:bldP spid="48" grpId="1" animBg="1"/>
      <p:bldP spid="48" grpId="2" animBg="1"/>
      <p:bldP spid="48" grpId="3" animBg="1"/>
      <p:bldP spid="55" grpId="0" animBg="1"/>
      <p:bldP spid="55" grpId="1" animBg="1"/>
      <p:bldP spid="55" grpId="2" animBg="1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Optimization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ℓ</m:t>
                                    </m:r>
                                  </m:sub>
                                </m:s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𝐩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ℓ</m:t>
                                    </m:r>
                                  </m:sub>
                                </m:s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𝐪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ℓ</m:t>
                                    </m:r>
                                  </m:sub>
                                </m:sSub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arg</m:t>
                            </m:r>
                            <m:limLow>
                              <m:limLow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𝛃</m:t>
                                </m:r>
                              </m:lim>
                            </m:limLow>
                            <m:sSubSup>
                              <m:sSubSup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∥"/>
                                    <m:endChr m:val="∥"/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𝐗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𝛿</m:t>
                                    </m:r>
                                    <m:sSup>
                                      <m:sSup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𝐩</m:t>
                                        </m:r>
                                      </m:e>
                                      <m:sup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⊤</m:t>
                                        </m:r>
                                      </m:sup>
                                    </m:s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𝐪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mr>
                        <m:mr>
                          <m:e>
                            <m:r>
                              <m:rPr>
                                <m:nor/>
                              </m:rPr>
                              <a:rPr/>
                              <m:t> </m:t>
                            </m:r>
                            <m:r>
                              <m:rPr>
                                <m:nor/>
                              </m:rPr>
                              <a:rPr/>
                              <m:t>such</m:t>
                            </m:r>
                            <m:r>
                              <m:rPr>
                                <m:nor/>
                              </m:rPr>
                              <a:rPr/>
                              <m:t> </m:t>
                            </m:r>
                            <m:r>
                              <m:rPr>
                                <m:nor/>
                              </m:rPr>
                              <a:rPr/>
                              <m:t>that</m:t>
                            </m:r>
                            <m:r>
                              <m:rPr>
                                <m:nor/>
                              </m:rPr>
                              <a:rPr/>
                              <m:t> </m:t>
                            </m:r>
                            <m:d>
                              <m:dPr>
                                <m:begChr m:val="{"/>
                                <m:endChr m:val=""/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𝐩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𝐌𝐩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𝐪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𝐖𝐪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e>
                                  </m:mr>
                                  <m:mr>
                                    <m:e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𝐩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𝐌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𝐩</m:t>
                                          </m:r>
                                        </m:e>
                                        <m:sub>
                                          <m:sSup>
                                            <m:sSupPr>
                                              <m:ctrlPr>
                                                <a:rPr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>
                                                  <a:latin typeface="Cambria Math" panose="02040503050406030204" pitchFamily="18" charset="0"/>
                                                </a:rPr>
                                                <m:t>ℓ</m:t>
                                              </m:r>
                                            </m:e>
                                            <m:sup>
                                              <m:r>
                                                <a:rPr>
                                                  <a:latin typeface="Cambria Math" panose="020405030504060302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</m:sub>
                                      </m:s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𝐪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𝐖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𝐪</m:t>
                                          </m:r>
                                        </m:e>
                                        <m:sub>
                                          <m:sSup>
                                            <m:sSupPr>
                                              <m:ctrlPr>
                                                <a:rPr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>
                                                  <a:latin typeface="Cambria Math" panose="02040503050406030204" pitchFamily="18" charset="0"/>
                                                </a:rPr>
                                                <m:t>ℓ</m:t>
                                              </m:r>
                                            </m:e>
                                            <m:sup>
                                              <m:r>
                                                <a:rPr>
                                                  <a:latin typeface="Cambria Math" panose="020405030504060302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</m:sub>
                                      </m:s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=0,∀</m:t>
                                      </m:r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ℓ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&lt;ℓ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∥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∥</m:t>
                                          </m:r>
                                        </m:e>
                                        <m:sub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≤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𝐩</m:t>
                                          </m:r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,ℓ</m:t>
                                          </m:r>
                                        </m:sub>
                                      </m:sSub>
                                      <m:r>
                                        <m:rPr>
                                          <m:nor/>
                                        </m:rPr>
                                        <a:rPr/>
                                        <m:t>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/>
                                        <m:t>and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/>
                                        <m:t> 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∥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∥</m:t>
                                          </m:r>
                                        </m:e>
                                        <m:sub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≤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𝐪</m:t>
                                          </m:r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,ℓ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4" t="-73881" b="-9589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What are the parameters?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𝐌</m:t>
                    </m:r>
                  </m:oMath>
                </a14:m>
                <a:r>
                  <a:rPr dirty="0"/>
                  <a:t> and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r>
                  <a:rPr dirty="0"/>
                  <a:t> = masses, weights… so metrics</a:t>
                </a:r>
                <a:endParaRPr lang="fr-FR" dirty="0"/>
              </a:p>
              <a:p>
                <a:r>
                  <a:rPr lang="fr-FR" dirty="0" err="1"/>
                  <a:t>Number</a:t>
                </a:r>
                <a:r>
                  <a:rPr lang="fr-FR" dirty="0"/>
                  <a:t> of dimensions</a:t>
                </a:r>
                <a:endParaRPr dirty="0"/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𝐩</m:t>
                        </m:r>
                        <m:r>
                          <a:rPr>
                            <a:latin typeface="Cambria Math" panose="02040503050406030204" pitchFamily="18" charset="0"/>
                          </a:rPr>
                          <m:t>,ℓ</m:t>
                        </m:r>
                      </m:sub>
                    </m:sSub>
                  </m:oMath>
                </a14:m>
                <a:r>
                  <a:rPr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𝐪</m:t>
                        </m:r>
                        <m:r>
                          <a:rPr>
                            <a:latin typeface="Cambria Math" panose="02040503050406030204" pitchFamily="18" charset="0"/>
                          </a:rPr>
                          <m:t>,ℓ</m:t>
                        </m:r>
                      </m:sub>
                    </m:sSub>
                  </m:oMath>
                </a14:m>
                <a:r>
                  <a:rPr dirty="0"/>
                  <a:t> = sparsity parameters, between 1 (strong sparsity), and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/>
                          <m:t>dimension</m:t>
                        </m:r>
                      </m:e>
                    </m:rad>
                  </m:oMath>
                </a14:m>
                <a:r>
                  <a:rPr dirty="0"/>
                  <a:t> (no sparsity)</a:t>
                </a:r>
                <a:endParaRPr lang="fr-FR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111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E00FB-4DCE-683C-0E57-997601A50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Lost &amp; Found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C5B43E-821D-66B3-E1B7-77DAA4B21A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014760"/>
                <a:ext cx="7886700" cy="3724196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Transition formulas: from rows to columns and back: pseudo-version</a:t>
                </a:r>
              </a:p>
              <a:p>
                <a:endParaRPr lang="en-US" dirty="0"/>
              </a:p>
              <a:p>
                <a:r>
                  <a:rPr lang="en-US" dirty="0"/>
                  <a:t>Supplementary projection: pseudo-inverse projector</a:t>
                </a:r>
              </a:p>
              <a:p>
                <a:endParaRPr lang="en-US" dirty="0"/>
              </a:p>
              <a:p>
                <a:r>
                  <a:rPr lang="en-US" dirty="0"/>
                  <a:t>Asymmetric projection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= 1): kept</a:t>
                </a:r>
              </a:p>
              <a:p>
                <a:endParaRPr lang="en-US" dirty="0"/>
              </a:p>
              <a:p>
                <a:r>
                  <a:rPr lang="en-US" dirty="0"/>
                  <a:t>Distributional equivalence: kept</a:t>
                </a:r>
              </a:p>
              <a:p>
                <a:endParaRPr lang="en-US" dirty="0"/>
              </a:p>
              <a:p>
                <a:r>
                  <a:rPr lang="en-US" dirty="0"/>
                  <a:t>Nested Solutions (i.e., </a:t>
                </a:r>
                <a:r>
                  <a:rPr lang="en-US" b="1" dirty="0"/>
                  <a:t>X</a:t>
                </a:r>
                <a:r>
                  <a:rPr lang="en-US" dirty="0"/>
                  <a:t> vs. </a:t>
                </a:r>
                <a:r>
                  <a:rPr lang="en-US" b="1" dirty="0"/>
                  <a:t>X</a:t>
                </a:r>
                <a:r>
                  <a:rPr lang="en-US" dirty="0"/>
                  <a:t> – </a:t>
                </a:r>
                <a:r>
                  <a:rPr lang="en-US" b="1" dirty="0" err="1"/>
                  <a:t>rc</a:t>
                </a:r>
                <a:r>
                  <a:rPr lang="en-US" baseline="30000" dirty="0" err="1"/>
                  <a:t>T</a:t>
                </a:r>
                <a:r>
                  <a:rPr lang="en-US" dirty="0"/>
                  <a:t>) and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baseline="-25000" dirty="0"/>
                  <a:t>1</a:t>
                </a:r>
                <a:r>
                  <a:rPr lang="en-US" dirty="0"/>
                  <a:t> = 1): Lost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C5B43E-821D-66B3-E1B7-77DAA4B21A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014760"/>
                <a:ext cx="7886700" cy="3724196"/>
              </a:xfrm>
              <a:blipFill>
                <a:blip r:embed="rId2"/>
                <a:stretch>
                  <a:fillRect l="-804" t="-2041" b="-136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454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few fun papers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We belong to the fan club of: (Witten, Tibshirani, and Hastie 2009; Trendafilov 2014, Journee2010).</a:t>
            </a:r>
          </a:p>
          <a:p>
            <a:pPr marL="0" lvl="0" indent="0">
              <a:buNone/>
            </a:pPr>
            <a:r>
              <a:t>Our work on:</a:t>
            </a:r>
          </a:p>
          <a:p>
            <a:pPr lvl="0"/>
            <a:r>
              <a:t>Constrained Singular Value Decomposition (Guillemot et al. 2019)</a:t>
            </a:r>
          </a:p>
          <a:p>
            <a:pPr lvl="0"/>
            <a:r>
              <a:t>Sparse Correspondence Analysis (Abdi et al. 2024)</a:t>
            </a:r>
          </a:p>
          <a:p>
            <a:pPr lvl="0"/>
            <a:r>
              <a:t>Sparse Multiple Correspondence Analysis (Guillemot et al. 2020; Yu et al. 2024)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dirty="0"/>
              <a:t>Abdi, </a:t>
            </a:r>
            <a:r>
              <a:rPr dirty="0" err="1"/>
              <a:t>Hervé</a:t>
            </a:r>
            <a:r>
              <a:rPr dirty="0"/>
              <a:t>, Vincent Guillemot, </a:t>
            </a:r>
            <a:r>
              <a:rPr dirty="0" err="1"/>
              <a:t>Ruiping</a:t>
            </a:r>
            <a:r>
              <a:rPr dirty="0"/>
              <a:t> Liu, </a:t>
            </a:r>
            <a:r>
              <a:rPr dirty="0" err="1"/>
              <a:t>Ndèye</a:t>
            </a:r>
            <a:r>
              <a:rPr dirty="0"/>
              <a:t> Niang, Gilbert Saporta, and Ju-chi Yu. 2024. “From Plain to Sparse Correspondence Analysis: a Generalized SVD Approach.” </a:t>
            </a:r>
            <a:r>
              <a:rPr i="1" dirty="0" err="1"/>
              <a:t>Statistica</a:t>
            </a:r>
            <a:r>
              <a:rPr i="1" dirty="0"/>
              <a:t> </a:t>
            </a:r>
            <a:r>
              <a:rPr i="1" dirty="0" err="1"/>
              <a:t>Applicata</a:t>
            </a:r>
            <a:r>
              <a:rPr i="1" dirty="0"/>
              <a:t> - Italian Journal of Applied Statistics</a:t>
            </a:r>
            <a:r>
              <a:rPr dirty="0"/>
              <a:t> 35 (3): 1–39. </a:t>
            </a:r>
            <a:r>
              <a:rPr dirty="0">
                <a:hlinkClick r:id="rId2"/>
              </a:rPr>
              <a:t>https://doi.org/10.26398/IJAS.0035-014</a:t>
            </a:r>
            <a:r>
              <a:rPr dirty="0"/>
              <a:t>.</a:t>
            </a:r>
          </a:p>
          <a:p>
            <a:r>
              <a:rPr dirty="0"/>
              <a:t>Guillemot, Vincent, Derek Beaton, Arnaud </a:t>
            </a:r>
            <a:r>
              <a:rPr dirty="0" err="1"/>
              <a:t>Gloaguen</a:t>
            </a:r>
            <a:r>
              <a:rPr dirty="0"/>
              <a:t>, Tommy </a:t>
            </a:r>
            <a:r>
              <a:rPr dirty="0" err="1"/>
              <a:t>Löfstedt</a:t>
            </a:r>
            <a:r>
              <a:rPr dirty="0"/>
              <a:t>, Brian Levine, Nicolas Raymond, Arthur </a:t>
            </a:r>
            <a:r>
              <a:rPr dirty="0" err="1"/>
              <a:t>Tenenhaus</a:t>
            </a:r>
            <a:r>
              <a:rPr dirty="0"/>
              <a:t>, and </a:t>
            </a:r>
            <a:r>
              <a:rPr dirty="0" err="1"/>
              <a:t>Hervé</a:t>
            </a:r>
            <a:r>
              <a:rPr dirty="0"/>
              <a:t> Abdi. 2019. “A constrained singular value decomposition method that integrates sparsity and orthogonality.” Edited by Shyamal D </a:t>
            </a:r>
            <a:r>
              <a:rPr dirty="0" err="1"/>
              <a:t>Peddada</a:t>
            </a:r>
            <a:r>
              <a:rPr dirty="0"/>
              <a:t>. </a:t>
            </a:r>
            <a:r>
              <a:rPr i="1" dirty="0"/>
              <a:t>PLOS ONE</a:t>
            </a:r>
            <a:r>
              <a:rPr dirty="0"/>
              <a:t> 14 (3): e0211463. </a:t>
            </a:r>
            <a:r>
              <a:rPr dirty="0">
                <a:hlinkClick r:id="rId3"/>
              </a:rPr>
              <a:t>https://doi.org/10.1371/journal.pone.0211463</a:t>
            </a:r>
            <a:r>
              <a:rPr dirty="0"/>
              <a:t>.</a:t>
            </a:r>
          </a:p>
          <a:p>
            <a:r>
              <a:rPr dirty="0"/>
              <a:t>Guillemot, Vincent, Julie Le Borgne, Arnaud </a:t>
            </a:r>
            <a:r>
              <a:rPr dirty="0" err="1"/>
              <a:t>Gloaguen</a:t>
            </a:r>
            <a:r>
              <a:rPr dirty="0"/>
              <a:t>, Arthur </a:t>
            </a:r>
            <a:r>
              <a:rPr dirty="0" err="1"/>
              <a:t>Tenenhaus</a:t>
            </a:r>
            <a:r>
              <a:rPr dirty="0"/>
              <a:t>, Gilbert Saporta, Sylvie Chollet, Derek Beaton, and </a:t>
            </a:r>
            <a:r>
              <a:rPr dirty="0" err="1"/>
              <a:t>Hervé</a:t>
            </a:r>
            <a:r>
              <a:rPr dirty="0"/>
              <a:t> Abdi. 2020. “Sparse Multiple Correspondence Analysis.” In </a:t>
            </a:r>
            <a:r>
              <a:rPr i="1" dirty="0"/>
              <a:t>52èmes </a:t>
            </a:r>
            <a:r>
              <a:rPr i="1" dirty="0" err="1"/>
              <a:t>Journées</a:t>
            </a:r>
            <a:r>
              <a:rPr i="1" dirty="0"/>
              <a:t> de </a:t>
            </a:r>
            <a:r>
              <a:rPr i="1" dirty="0" err="1"/>
              <a:t>Statistique</a:t>
            </a:r>
            <a:r>
              <a:rPr dirty="0"/>
              <a:t>, 830–35. 52èmes </a:t>
            </a:r>
            <a:r>
              <a:rPr dirty="0" err="1"/>
              <a:t>Journées</a:t>
            </a:r>
            <a:r>
              <a:rPr dirty="0"/>
              <a:t> de </a:t>
            </a:r>
            <a:r>
              <a:rPr dirty="0" err="1"/>
              <a:t>Statistiques</a:t>
            </a:r>
            <a:r>
              <a:rPr dirty="0"/>
              <a:t> de La Société Française de </a:t>
            </a:r>
            <a:r>
              <a:rPr dirty="0" err="1"/>
              <a:t>Statistique</a:t>
            </a:r>
            <a:r>
              <a:rPr dirty="0"/>
              <a:t> (</a:t>
            </a:r>
            <a:r>
              <a:rPr dirty="0" err="1"/>
              <a:t>SFdS</a:t>
            </a:r>
            <a:r>
              <a:rPr dirty="0"/>
              <a:t>). Nice, France: Société Française de </a:t>
            </a:r>
            <a:r>
              <a:rPr dirty="0" err="1"/>
              <a:t>Statistique</a:t>
            </a:r>
            <a:r>
              <a:rPr dirty="0"/>
              <a:t> (</a:t>
            </a:r>
            <a:r>
              <a:rPr dirty="0" err="1"/>
              <a:t>SFdS</a:t>
            </a:r>
            <a:r>
              <a:rPr dirty="0"/>
              <a:t>). </a:t>
            </a:r>
            <a:r>
              <a:rPr dirty="0">
                <a:hlinkClick r:id="rId4"/>
              </a:rPr>
              <a:t>https://pasteur.hal.science/pasteur-03037346</a:t>
            </a:r>
            <a:r>
              <a:rPr dirty="0"/>
              <a:t>.</a:t>
            </a:r>
          </a:p>
          <a:p>
            <a:r>
              <a:rPr dirty="0" err="1"/>
              <a:t>Trendafilov</a:t>
            </a:r>
            <a:r>
              <a:rPr dirty="0"/>
              <a:t>, </a:t>
            </a:r>
            <a:r>
              <a:rPr dirty="0" err="1"/>
              <a:t>Nickolay</a:t>
            </a:r>
            <a:r>
              <a:rPr dirty="0"/>
              <a:t> T. 2014. “From Simple Structure to Sparse Components: A Review.” </a:t>
            </a:r>
            <a:r>
              <a:rPr i="1" dirty="0"/>
              <a:t>Computational Statistics</a:t>
            </a:r>
            <a:r>
              <a:rPr dirty="0"/>
              <a:t> 29 (3-4): 431–54.</a:t>
            </a:r>
          </a:p>
          <a:p>
            <a:r>
              <a:rPr dirty="0"/>
              <a:t>Witten, Daniela M, Robert </a:t>
            </a:r>
            <a:r>
              <a:rPr dirty="0" err="1"/>
              <a:t>Tibshirani</a:t>
            </a:r>
            <a:r>
              <a:rPr dirty="0"/>
              <a:t>, and Trevor Hastie. 2009. “A Penalized Matrix Decomposition, with Applications to Sparse Principal Components and Canonical Correlation Analysis.” </a:t>
            </a:r>
            <a:r>
              <a:rPr i="1" dirty="0"/>
              <a:t>Biostatistics</a:t>
            </a:r>
            <a:r>
              <a:rPr dirty="0"/>
              <a:t> 10 (3): 515–34.</a:t>
            </a:r>
          </a:p>
          <a:p>
            <a:r>
              <a:rPr dirty="0"/>
              <a:t>Yu, Ju-Chi, Julie Le Borgne, Anjali Krishnan, Arnaud </a:t>
            </a:r>
            <a:r>
              <a:rPr dirty="0" err="1"/>
              <a:t>Gloaguen</a:t>
            </a:r>
            <a:r>
              <a:rPr dirty="0"/>
              <a:t>, Cheng-Ta Yang, Laura A. Rabin, </a:t>
            </a:r>
            <a:r>
              <a:rPr dirty="0" err="1"/>
              <a:t>Hervé</a:t>
            </a:r>
            <a:r>
              <a:rPr dirty="0"/>
              <a:t> Abdi, and Vincent Guillemot. 2024. “Sparse Factor Analysis for Categorical Data with the Group-Sparse Generalized Singular Value Decomposition.” </a:t>
            </a:r>
            <a:r>
              <a:rPr i="1" dirty="0"/>
              <a:t>Computational Statistics and Data Analysis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dirty="0"/>
              <a:t>Whale versus krill: this is you</a:t>
            </a:r>
          </a:p>
        </p:txBody>
      </p:sp>
      <p:pic>
        <p:nvPicPr>
          <p:cNvPr id="4" name="Picture 1" descr="../img/WideMouthShark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14600" y="1193800"/>
            <a:ext cx="4114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Eat the most krill (put on your 3D glasses)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364" y="4675641"/>
            <a:ext cx="4305718" cy="935718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sz="1100" dirty="0"/>
              <a:t>Artwork by </a:t>
            </a:r>
            <a:r>
              <a:rPr sz="1100" dirty="0">
                <a:latin typeface="Courier"/>
              </a:rPr>
              <a:t>@</a:t>
            </a:r>
            <a:r>
              <a:rPr sz="1100" dirty="0" err="1">
                <a:latin typeface="Courier"/>
              </a:rPr>
              <a:t>allison_horst</a:t>
            </a:r>
            <a:r>
              <a:rPr sz="1100" dirty="0"/>
              <a:t> </a:t>
            </a:r>
            <a:r>
              <a:rPr sz="1100" dirty="0">
                <a:hlinkClick r:id="rId3"/>
              </a:rPr>
              <a:t>https://twitter.com/allison_horst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dirty="0"/>
              <a:t>Whale versus krill: this is your data</a:t>
            </a:r>
          </a:p>
        </p:txBody>
      </p:sp>
      <p:pic>
        <p:nvPicPr>
          <p:cNvPr id="3" name="Picture 1" descr="../img/WideMouthShark2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14600" y="1193800"/>
            <a:ext cx="4114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Eat the most krill (put on your 3D glasses)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7BD76B8-B7D9-E106-FD29-435D0D5B8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64" y="4675641"/>
            <a:ext cx="4305718" cy="935718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sz="1100" dirty="0"/>
              <a:t>Artwork by </a:t>
            </a:r>
            <a:r>
              <a:rPr sz="1100" dirty="0">
                <a:latin typeface="Courier"/>
              </a:rPr>
              <a:t>@</a:t>
            </a:r>
            <a:r>
              <a:rPr sz="1100" dirty="0" err="1">
                <a:latin typeface="Courier"/>
              </a:rPr>
              <a:t>allison_horst</a:t>
            </a:r>
            <a:r>
              <a:rPr sz="1100" dirty="0"/>
              <a:t> </a:t>
            </a:r>
            <a:r>
              <a:rPr sz="1100" dirty="0">
                <a:hlinkClick r:id="rId3"/>
              </a:rPr>
              <a:t>https://twitter.com/allison_horst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3309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413971"/>
            <a:ext cx="8249304" cy="34639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70003"/>
            <a:ext cx="6858000" cy="24559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ctr" defTabSz="914400">
              <a:lnSpc>
                <a:spcPct val="90000"/>
              </a:lnSpc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tri-force of PCA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47348" y="4766031"/>
            <a:ext cx="8250174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fr-FR" dirty="0"/>
              <a:t>The tri-force of PCA</a:t>
            </a:r>
            <a:endParaRPr dirty="0"/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C5B6860B-E733-96BC-01FF-A095E989D6E2}"/>
              </a:ext>
            </a:extLst>
          </p:cNvPr>
          <p:cNvSpPr/>
          <p:nvPr/>
        </p:nvSpPr>
        <p:spPr>
          <a:xfrm>
            <a:off x="3717890" y="1527349"/>
            <a:ext cx="1477108" cy="1273369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80727AAE-B0B8-850C-8404-72D7C51ADD92}"/>
              </a:ext>
            </a:extLst>
          </p:cNvPr>
          <p:cNvSpPr/>
          <p:nvPr/>
        </p:nvSpPr>
        <p:spPr>
          <a:xfrm>
            <a:off x="4456444" y="2799263"/>
            <a:ext cx="1477108" cy="1273369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5E92BD11-C7EE-A32C-7B43-E6564F003C8E}"/>
              </a:ext>
            </a:extLst>
          </p:cNvPr>
          <p:cNvSpPr/>
          <p:nvPr/>
        </p:nvSpPr>
        <p:spPr>
          <a:xfrm>
            <a:off x="2979336" y="2799263"/>
            <a:ext cx="1477108" cy="1273369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C47EB23-8222-FF06-44A4-3BEEBBD4DD8C}"/>
              </a:ext>
            </a:extLst>
          </p:cNvPr>
          <p:cNvSpPr txBox="1"/>
          <p:nvPr/>
        </p:nvSpPr>
        <p:spPr>
          <a:xfrm>
            <a:off x="3966586" y="1118648"/>
            <a:ext cx="1228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Screeplot</a:t>
            </a:r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6974456-1DAD-529C-B2FC-4F79529EC195}"/>
              </a:ext>
            </a:extLst>
          </p:cNvPr>
          <p:cNvSpPr txBox="1"/>
          <p:nvPr/>
        </p:nvSpPr>
        <p:spPr>
          <a:xfrm>
            <a:off x="2289768" y="4084542"/>
            <a:ext cx="1379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Individual</a:t>
            </a:r>
            <a:r>
              <a:rPr lang="fr-FR" dirty="0"/>
              <a:t> </a:t>
            </a:r>
          </a:p>
          <a:p>
            <a:r>
              <a:rPr lang="fr-FR" dirty="0" err="1"/>
              <a:t>map</a:t>
            </a:r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A1C1813-514B-46D0-4C80-2C11790BAA9D}"/>
              </a:ext>
            </a:extLst>
          </p:cNvPr>
          <p:cNvSpPr txBox="1"/>
          <p:nvPr/>
        </p:nvSpPr>
        <p:spPr>
          <a:xfrm>
            <a:off x="5791619" y="4072632"/>
            <a:ext cx="17609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Circle of </a:t>
            </a:r>
          </a:p>
          <a:p>
            <a:r>
              <a:rPr lang="fr-FR" dirty="0" err="1"/>
              <a:t>correlation</a:t>
            </a:r>
            <a:endParaRPr lang="fr-F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 lang="fr-FR" dirty="0" err="1">
                <a:latin typeface="Courier"/>
              </a:rPr>
              <a:t>library</a:t>
            </a:r>
            <a:r>
              <a:rPr lang="fr-FR" dirty="0">
                <a:latin typeface="Courier"/>
              </a:rPr>
              <a:t>(</a:t>
            </a:r>
            <a:r>
              <a:rPr lang="fr-FR" dirty="0" err="1">
                <a:latin typeface="Courier"/>
              </a:rPr>
              <a:t>readxl</a:t>
            </a:r>
            <a:r>
              <a:rPr lang="fr-FR" dirty="0">
                <a:latin typeface="Courier"/>
              </a:rPr>
              <a:t>)</a:t>
            </a:r>
          </a:p>
          <a:p>
            <a:pPr lvl="0" indent="0">
              <a:buNone/>
            </a:pPr>
            <a:r>
              <a:rPr dirty="0" err="1">
                <a:latin typeface="Courier"/>
              </a:rPr>
              <a:t>xtmp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read_excel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70A0"/>
                </a:solidFill>
                <a:latin typeface="Courier"/>
              </a:rPr>
              <a:t>"</a:t>
            </a:r>
            <a:r>
              <a:rPr dirty="0" err="1">
                <a:solidFill>
                  <a:srgbClr val="4070A0"/>
                </a:solidFill>
                <a:latin typeface="Courier"/>
              </a:rPr>
              <a:t>simul.xlsx</a:t>
            </a:r>
            <a:r>
              <a:rPr dirty="0">
                <a:solidFill>
                  <a:srgbClr val="4070A0"/>
                </a:solidFill>
                <a:latin typeface="Courier"/>
              </a:rPr>
              <a:t>"</a:t>
            </a:r>
            <a:r>
              <a:rPr dirty="0">
                <a:latin typeface="Courier"/>
              </a:rPr>
              <a:t>)</a:t>
            </a:r>
            <a:endParaRPr lang="fr-FR" dirty="0"/>
          </a:p>
          <a:p>
            <a:pPr lvl="0" indent="0">
              <a:buNone/>
            </a:pPr>
            <a:r>
              <a:rPr dirty="0">
                <a:latin typeface="Courier"/>
              </a:rPr>
              <a:t>x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as.matrix</a:t>
            </a:r>
            <a:r>
              <a:rPr dirty="0">
                <a:latin typeface="Courier"/>
              </a:rPr>
              <a:t>(</a:t>
            </a:r>
            <a:r>
              <a:rPr dirty="0" err="1">
                <a:latin typeface="Courier"/>
              </a:rPr>
              <a:t>xtmp</a:t>
            </a:r>
            <a:r>
              <a:rPr dirty="0">
                <a:latin typeface="Courier"/>
              </a:rPr>
              <a:t>[,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solidFill>
                  <a:srgbClr val="40A070"/>
                </a:solidFill>
                <a:latin typeface="Courier"/>
              </a:rPr>
              <a:t>1</a:t>
            </a:r>
            <a:r>
              <a:rPr dirty="0">
                <a:latin typeface="Courier"/>
              </a:rPr>
              <a:t>])</a:t>
            </a:r>
            <a:endParaRPr lang="fr-FR" dirty="0"/>
          </a:p>
          <a:p>
            <a:pPr lvl="0"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rownames</a:t>
            </a:r>
            <a:r>
              <a:rPr dirty="0">
                <a:latin typeface="Courier"/>
              </a:rPr>
              <a:t>(x)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latin typeface="Courier"/>
              </a:rPr>
              <a:t>xtmp</a:t>
            </a:r>
            <a:r>
              <a:rPr dirty="0" err="1">
                <a:solidFill>
                  <a:srgbClr val="4070A0"/>
                </a:solidFill>
                <a:latin typeface="Courier"/>
              </a:rPr>
              <a:t>$</a:t>
            </a:r>
            <a:r>
              <a:rPr dirty="0" err="1">
                <a:latin typeface="Courier"/>
              </a:rPr>
              <a:t>Ind</a:t>
            </a:r>
            <a:endParaRPr dirty="0">
              <a:latin typeface="Couri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screeplot</a:t>
            </a:r>
          </a:p>
        </p:txBody>
      </p:sp>
      <p:pic>
        <p:nvPicPr>
          <p:cNvPr id="3" name="Picture 1" descr="SparseGSVD_equations_andCo_files/figure-pptx/scree-ex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70</TotalTime>
  <Words>1504</Words>
  <Application>Microsoft Macintosh PowerPoint</Application>
  <PresentationFormat>Affichage à l'écran (16:9)</PresentationFormat>
  <Paragraphs>175</Paragraphs>
  <Slides>39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39</vt:i4>
      </vt:variant>
    </vt:vector>
  </HeadingPairs>
  <TitlesOfParts>
    <vt:vector size="45" baseType="lpstr">
      <vt:lpstr>Aptos</vt:lpstr>
      <vt:lpstr>Arial</vt:lpstr>
      <vt:lpstr>Calibri</vt:lpstr>
      <vt:lpstr>Cambria Math</vt:lpstr>
      <vt:lpstr>Courier</vt:lpstr>
      <vt:lpstr>Office Theme</vt:lpstr>
      <vt:lpstr>Sparse Generalized Singular Value Decomposition</vt:lpstr>
      <vt:lpstr>Some mental images</vt:lpstr>
      <vt:lpstr>Potato Chips Analysis</vt:lpstr>
      <vt:lpstr>Whale versus krill: this is you</vt:lpstr>
      <vt:lpstr>Whale versus krill: this is your data</vt:lpstr>
      <vt:lpstr>The tri-force of PCA</vt:lpstr>
      <vt:lpstr>The tri-force of PCA</vt:lpstr>
      <vt:lpstr>Example data</vt:lpstr>
      <vt:lpstr>Example screeplot</vt:lpstr>
      <vt:lpstr>Example individual map</vt:lpstr>
      <vt:lpstr>Example circle of correlation</vt:lpstr>
      <vt:lpstr>Vocabulary</vt:lpstr>
      <vt:lpstr>French versus English</vt:lpstr>
      <vt:lpstr>R vocabulary</vt:lpstr>
      <vt:lpstr>And a few nice books and papers</vt:lpstr>
      <vt:lpstr>A little bit of Math</vt:lpstr>
      <vt:lpstr>Notations</vt:lpstr>
      <vt:lpstr>A little detour: matrix multiplication</vt:lpstr>
      <vt:lpstr>PCA</vt:lpstr>
      <vt:lpstr>The mathematical translation of the intuitions behind PCA</vt:lpstr>
      <vt:lpstr>Most popular intuition of PCA: how does it translate?</vt:lpstr>
      <vt:lpstr>Least “well-known” intuition of PCA: how does it translate?</vt:lpstr>
      <vt:lpstr>Second least “well-known” intuition of PCA: how does it translate?</vt:lpstr>
      <vt:lpstr>A little image</vt:lpstr>
      <vt:lpstr>Rank-1 approximations</vt:lpstr>
      <vt:lpstr>Increasing rank approximations</vt:lpstr>
      <vt:lpstr>We can do the same kind of magic with the data itself</vt:lpstr>
      <vt:lpstr>Rank 1 approximation</vt:lpstr>
      <vt:lpstr>Rank-1 approximations</vt:lpstr>
      <vt:lpstr>Increasing rank approximations</vt:lpstr>
      <vt:lpstr>Constraining the (Generalized) SVD</vt:lpstr>
      <vt:lpstr>LASSO</vt:lpstr>
      <vt:lpstr>Optimization problem</vt:lpstr>
      <vt:lpstr>Sparse GSVD (sGSVD) and sparse MCA (sMCA)</vt:lpstr>
      <vt:lpstr>Optimization problem</vt:lpstr>
      <vt:lpstr>What are the parameters?</vt:lpstr>
      <vt:lpstr>Lost &amp; Found</vt:lpstr>
      <vt:lpstr>A few fun papers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Singular Value Decomposition</dc:title>
  <dc:creator>Vincent Guillemot</dc:creator>
  <cp:keywords/>
  <cp:lastModifiedBy>Vincent  GUILLEMOT</cp:lastModifiedBy>
  <cp:revision>9</cp:revision>
  <cp:lastPrinted>2024-06-02T14:25:58Z</cp:lastPrinted>
  <dcterms:created xsi:type="dcterms:W3CDTF">2024-06-02T10:43:46Z</dcterms:created>
  <dcterms:modified xsi:type="dcterms:W3CDTF">2024-06-02T15:04:31Z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>powerpoint_presentation</vt:lpwstr>
  </property>
</Properties>
</file>